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57" r:id="rId6"/>
    <p:sldId id="263" r:id="rId7"/>
    <p:sldId id="262" r:id="rId8"/>
    <p:sldId id="264" r:id="rId9"/>
    <p:sldId id="265" r:id="rId10"/>
    <p:sldId id="266" r:id="rId11"/>
    <p:sldId id="280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8DF60F-CA4C-4091-BBF2-69A076B66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A1C2D-DC8A-4C7E-A229-6A476E35F2E2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DB501-9ECA-4B6B-9091-47B451329E54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74FFF-72A3-4104-8975-C3847FCCD369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58D28-8EEE-4335-AAF1-090E2A1A7F49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80C9F-D53D-4835-86B6-EA62A0FFE378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EB561-58D7-4F8E-82C2-212AD412AE70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529CA-F74A-4AE0-AF1B-BED7D6EAE847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0B91B-6AEE-4D19-A5BF-69A599505AF3}" type="slidenum">
              <a:rPr lang="en-US"/>
              <a:pPr/>
              <a:t>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42BEC-B9DC-4650-9108-610CC783AD4D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2B95A-F473-41CA-8EAB-BCC79C2B41D9}" type="slidenum">
              <a:rPr lang="en-US"/>
              <a:pPr/>
              <a:t>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318D2-3B5F-4E01-B83A-2416685BA6D5}" type="slidenum">
              <a:rPr lang="en-US"/>
              <a:pPr/>
              <a:t>8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ECB3A-9532-4221-A049-9CA416523ADD}" type="slidenum">
              <a:rPr lang="en-US"/>
              <a:pPr/>
              <a:t>9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92836-5466-4191-8DA0-75B579D40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079FA-4A12-4E47-8168-6126177D6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73ECA-D094-4FBC-82F9-C25087C31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EBAAB-A348-42C6-8B43-9ADD37F01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AEFBC-2B5E-432A-99A7-B0DFFD2C2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95EF-732F-4C9B-9BEC-40CDE962B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8B5EC-AD35-49AF-9206-357B5B446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BE5AD-9927-47EB-840A-596920051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9470C-C496-4791-A95C-6924365B8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DB89C-CF23-4C5F-8A47-FF3A2E537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13A4-6DF7-4D38-858A-BD33EA330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9C1ED3-A785-4AC6-AF23-4BF22FD360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0.wav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audio11.wav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19400"/>
          </a:xfrm>
        </p:spPr>
        <p:txBody>
          <a:bodyPr/>
          <a:lstStyle/>
          <a:p>
            <a:r>
              <a:rPr lang="es-ES_tradnl" sz="4000" dirty="0" smtClean="0">
                <a:solidFill>
                  <a:schemeClr val="tx1"/>
                </a:solidFill>
                <a:latin typeface="Times New Roman" pitchFamily="1" charset="0"/>
              </a:rPr>
              <a:t>Saludos (Greetings)</a:t>
            </a:r>
            <a:br>
              <a:rPr lang="es-ES_tradnl" sz="4000" dirty="0" smtClean="0">
                <a:solidFill>
                  <a:schemeClr val="tx1"/>
                </a:solidFill>
                <a:latin typeface="Times New Roman" pitchFamily="1" charset="0"/>
              </a:rPr>
            </a:br>
            <a:r>
              <a:rPr lang="es-ES_tradnl" sz="4000" dirty="0" smtClean="0">
                <a:solidFill>
                  <a:schemeClr val="tx1"/>
                </a:solidFill>
                <a:latin typeface="Times New Roman" pitchFamily="1" charset="0"/>
              </a:rPr>
              <a:t>¿Cómo saludar </a:t>
            </a:r>
            <a:r>
              <a:rPr lang="es-ES_tradnl" sz="4000" dirty="0">
                <a:solidFill>
                  <a:schemeClr val="tx1"/>
                </a:solidFill>
                <a:latin typeface="Times New Roman" pitchFamily="1" charset="0"/>
              </a:rPr>
              <a:t>a </a:t>
            </a:r>
            <a:r>
              <a:rPr lang="es-ES_tradnl" sz="4000" dirty="0" smtClean="0">
                <a:solidFill>
                  <a:schemeClr val="tx1"/>
                </a:solidFill>
                <a:latin typeface="Times New Roman" pitchFamily="1" charset="0"/>
              </a:rPr>
              <a:t>alguien? (</a:t>
            </a:r>
            <a:r>
              <a:rPr lang="es-ES_tradnl" sz="4000" dirty="0" err="1" smtClean="0">
                <a:solidFill>
                  <a:schemeClr val="tx1"/>
                </a:solidFill>
                <a:latin typeface="Times New Roman" pitchFamily="1" charset="0"/>
              </a:rPr>
              <a:t>how</a:t>
            </a:r>
            <a:r>
              <a:rPr lang="es-ES_tradnl" sz="4000" dirty="0" smtClean="0">
                <a:solidFill>
                  <a:schemeClr val="tx1"/>
                </a:solidFill>
                <a:latin typeface="Times New Roman" pitchFamily="1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Times New Roman" pitchFamily="1" charset="0"/>
              </a:rPr>
              <a:t>to</a:t>
            </a:r>
            <a:r>
              <a:rPr lang="es-ES_tradnl" sz="4000" dirty="0" smtClean="0">
                <a:solidFill>
                  <a:schemeClr val="tx1"/>
                </a:solidFill>
                <a:latin typeface="Times New Roman" pitchFamily="1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Times New Roman" pitchFamily="1" charset="0"/>
              </a:rPr>
              <a:t>greet</a:t>
            </a:r>
            <a:r>
              <a:rPr lang="es-ES_tradnl" sz="4000" dirty="0" smtClean="0">
                <a:solidFill>
                  <a:schemeClr val="tx1"/>
                </a:solidFill>
                <a:latin typeface="Times New Roman" pitchFamily="1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Times New Roman" pitchFamily="1" charset="0"/>
              </a:rPr>
              <a:t>someone</a:t>
            </a:r>
            <a:r>
              <a:rPr lang="es-ES_tradnl" sz="4000" dirty="0" smtClean="0">
                <a:solidFill>
                  <a:schemeClr val="tx1"/>
                </a:solidFill>
                <a:latin typeface="Times New Roman" pitchFamily="1" charset="0"/>
              </a:rPr>
              <a:t>?)</a:t>
            </a:r>
            <a:r>
              <a:rPr lang="es-ES_tradnl" sz="4000" dirty="0">
                <a:solidFill>
                  <a:schemeClr val="tx1"/>
                </a:solidFill>
                <a:latin typeface="Times New Roman" pitchFamily="1" charset="0"/>
              </a:rPr>
              <a:t/>
            </a:r>
            <a:br>
              <a:rPr lang="es-ES_tradnl" sz="4000" dirty="0">
                <a:solidFill>
                  <a:schemeClr val="tx1"/>
                </a:solidFill>
                <a:latin typeface="Times New Roman" pitchFamily="1" charset="0"/>
              </a:rPr>
            </a:br>
            <a:endParaRPr lang="en-US" sz="4000" i="1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/>
          <a:lstStyle/>
          <a:p>
            <a:r>
              <a:rPr lang="es-ES_tradnl" i="1" dirty="0">
                <a:latin typeface="Times New Roman" pitchFamily="1" charset="0"/>
              </a:rPr>
              <a:t>Y algunas reglas </a:t>
            </a:r>
            <a:r>
              <a:rPr lang="es-ES_tradnl" i="1" dirty="0" smtClean="0">
                <a:latin typeface="Times New Roman" pitchFamily="1" charset="0"/>
              </a:rPr>
              <a:t>básicas </a:t>
            </a:r>
            <a:r>
              <a:rPr lang="es-ES_tradnl" i="1" dirty="0">
                <a:latin typeface="Times New Roman" pitchFamily="1" charset="0"/>
              </a:rPr>
              <a:t>del </a:t>
            </a:r>
            <a:r>
              <a:rPr lang="es-ES_tradnl" i="1" dirty="0" smtClean="0">
                <a:latin typeface="Times New Roman" pitchFamily="1" charset="0"/>
              </a:rPr>
              <a:t>español (</a:t>
            </a:r>
            <a:r>
              <a:rPr lang="es-ES_tradnl" i="1" dirty="0" err="1" smtClean="0">
                <a:latin typeface="Times New Roman" pitchFamily="1" charset="0"/>
              </a:rPr>
              <a:t>some</a:t>
            </a:r>
            <a:r>
              <a:rPr lang="es-ES_tradnl" i="1" dirty="0" smtClean="0">
                <a:latin typeface="Times New Roman" pitchFamily="1" charset="0"/>
              </a:rPr>
              <a:t> </a:t>
            </a:r>
            <a:r>
              <a:rPr lang="es-ES_tradnl" i="1" dirty="0" err="1" smtClean="0">
                <a:latin typeface="Times New Roman" pitchFamily="1" charset="0"/>
              </a:rPr>
              <a:t>basic</a:t>
            </a:r>
            <a:r>
              <a:rPr lang="es-ES_tradnl" i="1" dirty="0" smtClean="0">
                <a:latin typeface="Times New Roman" pitchFamily="1" charset="0"/>
              </a:rPr>
              <a:t> rules of </a:t>
            </a:r>
            <a:r>
              <a:rPr lang="es-ES_tradnl" i="1" dirty="0" err="1" smtClean="0">
                <a:latin typeface="Times New Roman" pitchFamily="1" charset="0"/>
              </a:rPr>
              <a:t>Spanish</a:t>
            </a:r>
            <a:r>
              <a:rPr lang="es-ES_tradnl" i="1" dirty="0" smtClean="0">
                <a:latin typeface="Times New Roman" pitchFamily="1" charset="0"/>
              </a:rPr>
              <a:t>)</a:t>
            </a:r>
            <a:r>
              <a:rPr lang="es-ES_tradnl" i="1" dirty="0">
                <a:latin typeface="Times New Roman" pitchFamily="1" charset="0"/>
              </a:rPr>
              <a:t/>
            </a:r>
            <a:br>
              <a:rPr lang="es-ES_tradnl" i="1" dirty="0">
                <a:latin typeface="Times New Roman" pitchFamily="1" charset="0"/>
              </a:rPr>
            </a:br>
            <a:endParaRPr lang="en-US" i="1" dirty="0">
              <a:latin typeface="Times New Roman" pitchFamily="1" charset="0"/>
            </a:endParaRPr>
          </a:p>
        </p:txBody>
      </p:sp>
      <p:pic>
        <p:nvPicPr>
          <p:cNvPr id="2052" name="Picture 4" descr="j0156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895600"/>
            <a:ext cx="1676400" cy="1676400"/>
          </a:xfrm>
          <a:prstGeom prst="rect">
            <a:avLst/>
          </a:prstGeom>
          <a:noFill/>
        </p:spPr>
      </p:pic>
      <p:pic>
        <p:nvPicPr>
          <p:cNvPr id="6" name="~PP3903.WAV">
            <a:hlinkClick r:id="" action="ppaction://media"/>
          </p:cNvPr>
          <p:cNvPicPr>
            <a:picLocks noRot="1" noChangeAspect="1"/>
          </p:cNvPicPr>
          <p:nvPr>
            <a:wavAudioFile r:embed="rId2" name="~PP3903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s-ES_tradnl" dirty="0" smtClean="0">
                <a:latin typeface="Times New Roman" pitchFamily="1" charset="0"/>
              </a:rPr>
              <a:t>Respondiendo </a:t>
            </a:r>
            <a:r>
              <a:rPr lang="es-ES_tradnl" dirty="0">
                <a:latin typeface="Times New Roman" pitchFamily="1" charset="0"/>
              </a:rPr>
              <a:t>a la pregunta </a:t>
            </a:r>
            <a:r>
              <a:rPr lang="es-ES_tradnl" dirty="0" smtClean="0">
                <a:latin typeface="Arial"/>
              </a:rPr>
              <a:t>“</a:t>
            </a:r>
            <a:r>
              <a:rPr lang="es-ES_tradnl" dirty="0" smtClean="0">
                <a:latin typeface="Times New Roman" pitchFamily="1" charset="0"/>
              </a:rPr>
              <a:t>¿Cómo estás</a:t>
            </a:r>
            <a:r>
              <a:rPr lang="es-ES_tradnl" dirty="0">
                <a:latin typeface="Times New Roman" pitchFamily="1" charset="0"/>
              </a:rPr>
              <a:t>?</a:t>
            </a:r>
            <a:r>
              <a:rPr lang="es-ES_tradnl" dirty="0">
                <a:latin typeface="Arial"/>
              </a:rPr>
              <a:t>”</a:t>
            </a:r>
            <a:r>
              <a:rPr lang="es-ES_tradnl" dirty="0">
                <a:latin typeface="Times New Roman" pitchFamily="1" charset="0"/>
              </a:rPr>
              <a:t/>
            </a:r>
            <a:br>
              <a:rPr lang="es-ES_tradnl" dirty="0">
                <a:latin typeface="Times New Roman" pitchFamily="1" charset="0"/>
              </a:rPr>
            </a:br>
            <a:endParaRPr lang="en-US" dirty="0">
              <a:latin typeface="Times New Roman" pitchFamily="1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534400" cy="4495800"/>
          </a:xfrm>
        </p:spPr>
        <p:txBody>
          <a:bodyPr/>
          <a:lstStyle/>
          <a:p>
            <a:endParaRPr lang="es-ES_tradnl" sz="3000" b="1" dirty="0">
              <a:latin typeface="Times New Roman" pitchFamily="1" charset="0"/>
            </a:endParaRPr>
          </a:p>
          <a:p>
            <a:pPr lvl="1"/>
            <a:r>
              <a:rPr lang="es-ES_tradnl" sz="3000" b="1" dirty="0">
                <a:latin typeface="Times New Roman" pitchFamily="1" charset="0"/>
              </a:rPr>
              <a:t>(Estoy) </a:t>
            </a:r>
            <a:r>
              <a:rPr lang="es-ES_tradnl" sz="3000" b="1" dirty="0">
                <a:solidFill>
                  <a:schemeClr val="accent1"/>
                </a:solidFill>
                <a:latin typeface="Times New Roman" pitchFamily="1" charset="0"/>
              </a:rPr>
              <a:t>mal</a:t>
            </a:r>
            <a:r>
              <a:rPr lang="es-ES_tradnl" sz="3000" b="1" dirty="0">
                <a:latin typeface="Times New Roman" pitchFamily="1" charset="0"/>
              </a:rPr>
              <a:t>. </a:t>
            </a:r>
          </a:p>
          <a:p>
            <a:pPr lvl="1"/>
            <a:endParaRPr lang="es-ES_tradnl" sz="3000" b="1" dirty="0">
              <a:latin typeface="Times New Roman" pitchFamily="1" charset="0"/>
            </a:endParaRPr>
          </a:p>
          <a:p>
            <a:pPr lvl="1"/>
            <a:r>
              <a:rPr lang="es-ES_tradnl" sz="3000" b="1" dirty="0">
                <a:latin typeface="Times New Roman" pitchFamily="1" charset="0"/>
              </a:rPr>
              <a:t>(Estoy) </a:t>
            </a:r>
            <a:r>
              <a:rPr lang="es-ES_tradnl" sz="3000" b="1" dirty="0" smtClean="0">
                <a:solidFill>
                  <a:schemeClr val="accent1"/>
                </a:solidFill>
                <a:latin typeface="Times New Roman" pitchFamily="1" charset="0"/>
              </a:rPr>
              <a:t>regular</a:t>
            </a:r>
            <a:r>
              <a:rPr lang="es-ES_tradnl" sz="3000" b="1" dirty="0" smtClean="0">
                <a:latin typeface="Times New Roman" pitchFamily="1" charset="0"/>
              </a:rPr>
              <a:t>. (</a:t>
            </a:r>
            <a:r>
              <a:rPr lang="es-ES_tradnl" sz="3000" b="1" dirty="0" err="1" smtClean="0">
                <a:latin typeface="Times New Roman" pitchFamily="1" charset="0"/>
              </a:rPr>
              <a:t>or</a:t>
            </a:r>
            <a:r>
              <a:rPr lang="es-ES_tradnl" sz="3000" b="1" dirty="0" smtClean="0">
                <a:latin typeface="Times New Roman" pitchFamily="1" charset="0"/>
              </a:rPr>
              <a:t> “más o menos”) </a:t>
            </a:r>
            <a:endParaRPr lang="es-ES_tradnl" sz="3000" b="1" dirty="0">
              <a:latin typeface="Times New Roman" pitchFamily="1" charset="0"/>
            </a:endParaRPr>
          </a:p>
          <a:p>
            <a:pPr lvl="1">
              <a:buFontTx/>
              <a:buNone/>
            </a:pPr>
            <a:endParaRPr lang="es-ES_tradnl" sz="3000" b="1" dirty="0">
              <a:latin typeface="Times New Roman" pitchFamily="1" charset="0"/>
            </a:endParaRPr>
          </a:p>
          <a:p>
            <a:pPr lvl="1"/>
            <a:r>
              <a:rPr lang="es-ES_tradnl" sz="3000" b="1" dirty="0">
                <a:latin typeface="Times New Roman" pitchFamily="1" charset="0"/>
              </a:rPr>
              <a:t>(Estoy) </a:t>
            </a:r>
            <a:r>
              <a:rPr lang="es-ES_tradnl" sz="3000" b="1" dirty="0">
                <a:solidFill>
                  <a:schemeClr val="accent1"/>
                </a:solidFill>
                <a:latin typeface="Times New Roman" pitchFamily="1" charset="0"/>
              </a:rPr>
              <a:t>cansado/a</a:t>
            </a:r>
            <a:r>
              <a:rPr lang="es-ES_tradnl" sz="3000" b="1" dirty="0">
                <a:latin typeface="Times New Roman" pitchFamily="1" charset="0"/>
              </a:rPr>
              <a:t>.</a:t>
            </a:r>
            <a:r>
              <a:rPr lang="es-ES_tradnl" b="1" dirty="0">
                <a:latin typeface="Times New Roman" pitchFamily="1" charset="0"/>
              </a:rPr>
              <a:t> </a:t>
            </a:r>
          </a:p>
        </p:txBody>
      </p:sp>
      <p:pic>
        <p:nvPicPr>
          <p:cNvPr id="22532" name="Picture 4" descr="j04231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514600"/>
            <a:ext cx="609600" cy="609600"/>
          </a:xfrm>
          <a:prstGeom prst="rect">
            <a:avLst/>
          </a:prstGeom>
          <a:noFill/>
        </p:spPr>
      </p:pic>
      <p:pic>
        <p:nvPicPr>
          <p:cNvPr id="22535" name="Picture 7" descr="j0424361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581400"/>
            <a:ext cx="896938" cy="896938"/>
          </a:xfrm>
          <a:prstGeom prst="rect">
            <a:avLst/>
          </a:prstGeom>
          <a:noFill/>
        </p:spPr>
      </p:pic>
      <p:pic>
        <p:nvPicPr>
          <p:cNvPr id="22536" name="Picture 8" descr="j04257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648200"/>
            <a:ext cx="762000" cy="762000"/>
          </a:xfrm>
          <a:prstGeom prst="rect">
            <a:avLst/>
          </a:prstGeom>
          <a:noFill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600200"/>
            <a:ext cx="2286000" cy="1631950"/>
          </a:xfrm>
          <a:prstGeom prst="rect">
            <a:avLst/>
          </a:prstGeom>
          <a:noFill/>
        </p:spPr>
      </p:pic>
      <p:pic>
        <p:nvPicPr>
          <p:cNvPr id="8" name="~PP168.WAV">
            <a:hlinkClick r:id="" action="ppaction://media"/>
          </p:cNvPr>
          <p:cNvPicPr>
            <a:picLocks noRot="1" noChangeAspect="1"/>
          </p:cNvPicPr>
          <p:nvPr>
            <a:wavAudioFile r:embed="rId2" name="~PP168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25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s-ES_tradnl" dirty="0" smtClean="0">
                <a:latin typeface="Times New Roman" pitchFamily="1" charset="0"/>
              </a:rPr>
              <a:t>Respondiendo </a:t>
            </a:r>
            <a:r>
              <a:rPr lang="es-ES_tradnl" dirty="0">
                <a:latin typeface="Times New Roman" pitchFamily="1" charset="0"/>
              </a:rPr>
              <a:t>a la pregunta </a:t>
            </a:r>
            <a:r>
              <a:rPr lang="es-ES_tradnl" dirty="0">
                <a:latin typeface="Arial"/>
              </a:rPr>
              <a:t>“¿</a:t>
            </a:r>
            <a:r>
              <a:rPr lang="es-ES_tradnl" dirty="0" smtClean="0">
                <a:latin typeface="Times New Roman" pitchFamily="1" charset="0"/>
              </a:rPr>
              <a:t>Cómo estás</a:t>
            </a:r>
            <a:r>
              <a:rPr lang="es-ES_tradnl" dirty="0">
                <a:latin typeface="Times New Roman" pitchFamily="1" charset="0"/>
              </a:rPr>
              <a:t>?</a:t>
            </a:r>
            <a:r>
              <a:rPr lang="es-ES_tradnl" dirty="0">
                <a:latin typeface="Arial"/>
              </a:rPr>
              <a:t>”</a:t>
            </a:r>
            <a:r>
              <a:rPr lang="es-ES_tradnl" dirty="0">
                <a:latin typeface="Times New Roman" pitchFamily="1" charset="0"/>
              </a:rPr>
              <a:t/>
            </a:r>
            <a:br>
              <a:rPr lang="es-ES_tradnl" dirty="0">
                <a:latin typeface="Times New Roman" pitchFamily="1" charset="0"/>
              </a:rPr>
            </a:br>
            <a:endParaRPr lang="en-US" dirty="0">
              <a:latin typeface="Times New Roman" pitchFamily="1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dirty="0">
                <a:latin typeface="Times New Roman" pitchFamily="1" charset="0"/>
              </a:rPr>
              <a:t>Aunque hay excepciones, 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pueden usar muchos adjetivos así.</a:t>
            </a:r>
            <a:r>
              <a:rPr lang="es-ES_tradnl" dirty="0">
                <a:latin typeface="Times New Roman" pitchFamily="1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s-ES_tradnl" sz="2800" dirty="0">
                <a:latin typeface="Times New Roman" pitchFamily="1" charset="0"/>
              </a:rPr>
              <a:t>Estoy ocupado/a. </a:t>
            </a:r>
          </a:p>
          <a:p>
            <a:pPr lvl="2">
              <a:lnSpc>
                <a:spcPct val="90000"/>
              </a:lnSpc>
            </a:pPr>
            <a:r>
              <a:rPr lang="es-ES_tradnl" sz="2800" dirty="0">
                <a:latin typeface="Times New Roman" pitchFamily="1" charset="0"/>
              </a:rPr>
              <a:t>Estoy preocupado/a.</a:t>
            </a:r>
          </a:p>
          <a:p>
            <a:pPr lvl="2">
              <a:lnSpc>
                <a:spcPct val="90000"/>
              </a:lnSpc>
            </a:pPr>
            <a:r>
              <a:rPr lang="es-ES_tradnl" sz="2800" dirty="0" smtClean="0">
                <a:latin typeface="Times New Roman" pitchFamily="1" charset="0"/>
              </a:rPr>
              <a:t>(In </a:t>
            </a:r>
            <a:r>
              <a:rPr lang="es-ES_tradnl" sz="2800" dirty="0" err="1" smtClean="0">
                <a:latin typeface="Times New Roman" pitchFamily="1" charset="0"/>
              </a:rPr>
              <a:t>these</a:t>
            </a:r>
            <a:r>
              <a:rPr lang="es-ES_tradnl" sz="2800" dirty="0" smtClean="0">
                <a:latin typeface="Times New Roman" pitchFamily="1" charset="0"/>
              </a:rPr>
              <a:t> cases, </a:t>
            </a:r>
            <a:r>
              <a:rPr lang="es-ES_tradnl" sz="2800" dirty="0" err="1" smtClean="0">
                <a:latin typeface="Times New Roman" pitchFamily="1" charset="0"/>
              </a:rPr>
              <a:t>the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gender</a:t>
            </a:r>
            <a:r>
              <a:rPr lang="es-ES_tradnl" sz="2800" dirty="0" smtClean="0">
                <a:latin typeface="Times New Roman" pitchFamily="1" charset="0"/>
              </a:rPr>
              <a:t> of </a:t>
            </a:r>
            <a:r>
              <a:rPr lang="es-ES_tradnl" sz="2800" dirty="0" err="1" smtClean="0">
                <a:latin typeface="Times New Roman" pitchFamily="1" charset="0"/>
              </a:rPr>
              <a:t>the</a:t>
            </a:r>
            <a:r>
              <a:rPr lang="es-ES_tradnl" sz="2800" dirty="0" smtClean="0">
                <a:latin typeface="Times New Roman" pitchFamily="1" charset="0"/>
              </a:rPr>
              <a:t> adjetive </a:t>
            </a:r>
            <a:r>
              <a:rPr lang="es-ES_tradnl" sz="2800" dirty="0" err="1" smtClean="0">
                <a:latin typeface="Times New Roman" pitchFamily="1" charset="0"/>
              </a:rPr>
              <a:t>must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be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the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same</a:t>
            </a:r>
            <a:r>
              <a:rPr lang="es-ES_tradnl" sz="2800" dirty="0">
                <a:latin typeface="Times New Roman" pitchFamily="1" charset="0"/>
              </a:rPr>
              <a:t> </a:t>
            </a:r>
            <a:r>
              <a:rPr lang="es-ES_tradnl" sz="2800" dirty="0" smtClean="0">
                <a:latin typeface="Times New Roman" pitchFamily="1" charset="0"/>
              </a:rPr>
              <a:t>as of </a:t>
            </a:r>
            <a:r>
              <a:rPr lang="es-ES_tradnl" sz="2800" dirty="0" err="1" smtClean="0">
                <a:latin typeface="Times New Roman" pitchFamily="1" charset="0"/>
              </a:rPr>
              <a:t>the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person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talking</a:t>
            </a:r>
            <a:r>
              <a:rPr lang="es-ES_tradnl" sz="2800" dirty="0" smtClean="0">
                <a:latin typeface="Times New Roman" pitchFamily="1" charset="0"/>
              </a:rPr>
              <a:t>.) </a:t>
            </a:r>
            <a:endParaRPr lang="es-ES_tradnl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rgbClr val="FF0000"/>
                </a:solidFill>
                <a:latin typeface="Times New Roman" pitchFamily="1" charset="0"/>
              </a:rPr>
              <a:t>Aviso</a:t>
            </a:r>
            <a:r>
              <a:rPr lang="es-ES_tradnl" sz="2800" dirty="0">
                <a:solidFill>
                  <a:schemeClr val="folHlink"/>
                </a:solidFill>
                <a:latin typeface="Times New Roman" pitchFamily="1" charset="0"/>
              </a:rPr>
              <a:t>:</a:t>
            </a:r>
            <a:r>
              <a:rPr lang="es-ES_tradnl" sz="2800" dirty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Sometimes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is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necessary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to</a:t>
            </a:r>
            <a:r>
              <a:rPr lang="es-ES_tradnl" sz="2800" dirty="0" smtClean="0">
                <a:latin typeface="Times New Roman" pitchFamily="1" charset="0"/>
              </a:rPr>
              <a:t> use </a:t>
            </a:r>
            <a:r>
              <a:rPr lang="es-ES_tradnl" sz="2800" dirty="0" err="1" smtClean="0">
                <a:latin typeface="Times New Roman" pitchFamily="1" charset="0"/>
              </a:rPr>
              <a:t>another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verb</a:t>
            </a:r>
            <a:r>
              <a:rPr lang="es-ES_tradnl" sz="2800" dirty="0" smtClean="0">
                <a:latin typeface="Times New Roman" pitchFamily="1" charset="0"/>
              </a:rPr>
              <a:t> and </a:t>
            </a:r>
            <a:r>
              <a:rPr lang="es-ES_tradnl" sz="2800" dirty="0" err="1" smtClean="0">
                <a:latin typeface="Times New Roman" pitchFamily="1" charset="0"/>
              </a:rPr>
              <a:t>another</a:t>
            </a:r>
            <a:r>
              <a:rPr lang="es-ES_tradnl" sz="2800" dirty="0" smtClean="0">
                <a:latin typeface="Times New Roman" pitchFamily="1" charset="0"/>
              </a:rPr>
              <a:t> gramatical </a:t>
            </a:r>
            <a:r>
              <a:rPr lang="es-ES_tradnl" sz="2800" dirty="0" err="1" smtClean="0">
                <a:latin typeface="Times New Roman" pitchFamily="1" charset="0"/>
              </a:rPr>
              <a:t>structure</a:t>
            </a:r>
            <a:r>
              <a:rPr lang="es-ES_tradnl" sz="2800" dirty="0" smtClean="0">
                <a:latin typeface="Times New Roman" pitchFamily="1" charset="0"/>
              </a:rPr>
              <a:t>.  </a:t>
            </a:r>
            <a:r>
              <a:rPr lang="es-ES_tradnl" sz="2800" dirty="0" err="1" smtClean="0">
                <a:latin typeface="Times New Roman" pitchFamily="1" charset="0"/>
              </a:rPr>
              <a:t>We’ll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learn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that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later</a:t>
            </a:r>
            <a:r>
              <a:rPr lang="es-ES_tradnl" sz="2800" dirty="0" smtClean="0">
                <a:latin typeface="Times New Roman" pitchFamily="1" charset="0"/>
              </a:rPr>
              <a:t>.</a:t>
            </a:r>
            <a:endParaRPr lang="es-ES_tradnl" dirty="0">
              <a:latin typeface="Times New Roman" pitchFamily="1" charset="0"/>
            </a:endParaRPr>
          </a:p>
        </p:txBody>
      </p:sp>
      <p:pic>
        <p:nvPicPr>
          <p:cNvPr id="54277" name="Picture 5" descr="j03042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657600"/>
            <a:ext cx="973138" cy="973138"/>
          </a:xfrm>
          <a:prstGeom prst="rect">
            <a:avLst/>
          </a:prstGeom>
          <a:noFill/>
        </p:spPr>
      </p:pic>
      <p:pic>
        <p:nvPicPr>
          <p:cNvPr id="54278" name="Picture 6" descr="j00787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590800"/>
            <a:ext cx="896938" cy="896938"/>
          </a:xfrm>
          <a:prstGeom prst="rect">
            <a:avLst/>
          </a:prstGeom>
          <a:noFill/>
        </p:spPr>
      </p:pic>
      <p:pic>
        <p:nvPicPr>
          <p:cNvPr id="6" name="~PP417.WAV">
            <a:hlinkClick r:id="" action="ppaction://media"/>
          </p:cNvPr>
          <p:cNvPicPr>
            <a:picLocks noRot="1" noChangeAspect="1"/>
          </p:cNvPicPr>
          <p:nvPr>
            <a:wavAudioFile r:embed="rId2" name="~PP417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4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s-ES_tradnl" sz="3300">
                <a:latin typeface="Times New Roman" pitchFamily="1" charset="0"/>
              </a:rPr>
              <a:t>Para responder con la misma pregunta: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000" dirty="0">
                <a:solidFill>
                  <a:srgbClr val="FF0000"/>
                </a:solidFill>
                <a:latin typeface="Times New Roman" pitchFamily="1" charset="0"/>
              </a:rPr>
              <a:t>Se puede usar la misma pregunta, o puedes usar una forma abreviada.  Por ejemplo:</a:t>
            </a:r>
          </a:p>
          <a:p>
            <a:pPr>
              <a:lnSpc>
                <a:spcPct val="90000"/>
              </a:lnSpc>
            </a:pPr>
            <a:endParaRPr lang="es-ES_tradnl" sz="2000" dirty="0">
              <a:solidFill>
                <a:schemeClr val="accent1"/>
              </a:solidFill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s-ES_tradnl" sz="2000" dirty="0">
                <a:solidFill>
                  <a:schemeClr val="accent1"/>
                </a:solidFill>
                <a:latin typeface="Times New Roman" pitchFamily="1" charset="0"/>
              </a:rPr>
              <a:t>¿Cómo estás (tú)?</a:t>
            </a:r>
            <a:r>
              <a:rPr lang="es-ES_tradnl" sz="2000" dirty="0">
                <a:latin typeface="Times New Roman" pitchFamily="1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s-ES_tradnl" sz="2000" dirty="0">
                <a:latin typeface="Times New Roman" pitchFamily="1" charset="0"/>
              </a:rPr>
              <a:t>O, también se dice: </a:t>
            </a:r>
          </a:p>
          <a:p>
            <a:pPr lvl="2">
              <a:lnSpc>
                <a:spcPct val="90000"/>
              </a:lnSpc>
            </a:pPr>
            <a:r>
              <a:rPr lang="es-ES_tradnl" sz="2000" dirty="0" err="1" smtClean="0">
                <a:solidFill>
                  <a:schemeClr val="accent1"/>
                </a:solidFill>
                <a:latin typeface="Times New Roman" pitchFamily="1" charset="0"/>
              </a:rPr>
              <a:t>Mal.</a:t>
            </a:r>
            <a:r>
              <a:rPr lang="es-ES_tradnl" sz="2000" dirty="0" smtClean="0">
                <a:solidFill>
                  <a:schemeClr val="accent1"/>
                </a:solidFill>
                <a:latin typeface="Times New Roman" pitchFamily="1" charset="0"/>
              </a:rPr>
              <a:t> Y </a:t>
            </a:r>
            <a:r>
              <a:rPr lang="es-ES_tradnl" sz="2000" dirty="0">
                <a:solidFill>
                  <a:schemeClr val="accent1"/>
                </a:solidFill>
                <a:latin typeface="Times New Roman" pitchFamily="1" charset="0"/>
              </a:rPr>
              <a:t>tú, ¿cómo estás? </a:t>
            </a:r>
            <a:r>
              <a:rPr lang="es-ES_tradnl" sz="2000" dirty="0" smtClean="0">
                <a:solidFill>
                  <a:schemeClr val="accent1"/>
                </a:solidFill>
                <a:latin typeface="Times New Roman" pitchFamily="1" charset="0"/>
              </a:rPr>
              <a:t>/ </a:t>
            </a:r>
            <a:r>
              <a:rPr lang="es-ES_tradnl" sz="2000" dirty="0" err="1" smtClean="0">
                <a:solidFill>
                  <a:schemeClr val="accent1"/>
                </a:solidFill>
                <a:latin typeface="Times New Roman" pitchFamily="1" charset="0"/>
              </a:rPr>
              <a:t>Mal.</a:t>
            </a:r>
            <a:r>
              <a:rPr lang="es-ES_tradnl" sz="2000" dirty="0" smtClean="0">
                <a:solidFill>
                  <a:schemeClr val="accent1"/>
                </a:solidFill>
                <a:latin typeface="Times New Roman" pitchFamily="1" charset="0"/>
              </a:rPr>
              <a:t> ¿Y </a:t>
            </a:r>
            <a:r>
              <a:rPr lang="es-ES_tradnl" sz="2000" dirty="0">
                <a:solidFill>
                  <a:schemeClr val="accent1"/>
                </a:solidFill>
                <a:latin typeface="Times New Roman" pitchFamily="1" charset="0"/>
              </a:rPr>
              <a:t>tú?</a:t>
            </a:r>
            <a:r>
              <a:rPr lang="es-ES_tradnl" sz="2000" dirty="0">
                <a:latin typeface="Times New Roman" pitchFamily="1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s-ES_tradnl" sz="2000" dirty="0">
                <a:latin typeface="Times New Roman" pitchFamily="1" charset="0"/>
              </a:rPr>
              <a:t>Informal, singular – “tú”</a:t>
            </a:r>
          </a:p>
          <a:p>
            <a:pPr lvl="1">
              <a:lnSpc>
                <a:spcPct val="90000"/>
              </a:lnSpc>
            </a:pPr>
            <a:endParaRPr lang="es-ES_tradnl" sz="20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s-ES_tradnl" sz="2000" dirty="0">
                <a:solidFill>
                  <a:schemeClr val="accent1"/>
                </a:solidFill>
                <a:latin typeface="Times New Roman" pitchFamily="1" charset="0"/>
              </a:rPr>
              <a:t>¿Cómo está (usted)?</a:t>
            </a:r>
          </a:p>
          <a:p>
            <a:pPr lvl="1">
              <a:lnSpc>
                <a:spcPct val="90000"/>
              </a:lnSpc>
            </a:pPr>
            <a:r>
              <a:rPr lang="es-ES_tradnl" sz="2000" dirty="0" smtClean="0">
                <a:solidFill>
                  <a:schemeClr val="accent1"/>
                </a:solidFill>
                <a:latin typeface="Times New Roman" pitchFamily="1" charset="0"/>
              </a:rPr>
              <a:t>Bien. Y </a:t>
            </a:r>
            <a:r>
              <a:rPr lang="es-ES_tradnl" sz="2000" dirty="0">
                <a:solidFill>
                  <a:schemeClr val="accent1"/>
                </a:solidFill>
                <a:latin typeface="Times New Roman" pitchFamily="1" charset="0"/>
              </a:rPr>
              <a:t>usted, ¿cómo está</a:t>
            </a:r>
            <a:r>
              <a:rPr lang="es-ES_tradnl" sz="2000" dirty="0" smtClean="0">
                <a:solidFill>
                  <a:schemeClr val="accent1"/>
                </a:solidFill>
                <a:latin typeface="Times New Roman" pitchFamily="1" charset="0"/>
              </a:rPr>
              <a:t>?/ Bien. ¿Y </a:t>
            </a:r>
            <a:r>
              <a:rPr lang="es-ES_tradnl" sz="2000" dirty="0">
                <a:solidFill>
                  <a:schemeClr val="accent1"/>
                </a:solidFill>
                <a:latin typeface="Times New Roman" pitchFamily="1" charset="0"/>
              </a:rPr>
              <a:t>usted? </a:t>
            </a:r>
            <a:endParaRPr lang="es-ES_tradnl" sz="2000" dirty="0">
              <a:latin typeface="Times New Roman" pitchFamily="1" charset="0"/>
            </a:endParaRPr>
          </a:p>
          <a:p>
            <a:pPr lvl="1">
              <a:lnSpc>
                <a:spcPct val="90000"/>
              </a:lnSpc>
            </a:pPr>
            <a:r>
              <a:rPr lang="es-ES_tradnl" sz="2000" dirty="0">
                <a:latin typeface="Times New Roman" pitchFamily="1" charset="0"/>
              </a:rPr>
              <a:t>Formal, singular – “usted”</a:t>
            </a:r>
          </a:p>
          <a:p>
            <a:pPr>
              <a:lnSpc>
                <a:spcPct val="90000"/>
              </a:lnSpc>
            </a:pPr>
            <a:endParaRPr lang="es-ES_tradnl" sz="20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s-ES_tradnl" sz="2000" dirty="0">
                <a:solidFill>
                  <a:schemeClr val="accent1"/>
                </a:solidFill>
                <a:latin typeface="Times New Roman" pitchFamily="1" charset="0"/>
              </a:rPr>
              <a:t>¿Cómo están (ustedes)?  </a:t>
            </a:r>
          </a:p>
          <a:p>
            <a:pPr lvl="1">
              <a:lnSpc>
                <a:spcPct val="90000"/>
              </a:lnSpc>
            </a:pPr>
            <a:r>
              <a:rPr lang="es-ES_tradnl" sz="2000" dirty="0">
                <a:solidFill>
                  <a:schemeClr val="accent1"/>
                </a:solidFill>
                <a:latin typeface="Times New Roman" pitchFamily="1" charset="0"/>
              </a:rPr>
              <a:t>¿Y ustedes, cómo están?  ¿Y ustedes?  </a:t>
            </a:r>
            <a:endParaRPr lang="es-ES_tradnl" sz="2000" dirty="0">
              <a:latin typeface="Times New Roman" pitchFamily="1" charset="0"/>
            </a:endParaRPr>
          </a:p>
          <a:p>
            <a:pPr lvl="1">
              <a:lnSpc>
                <a:spcPct val="90000"/>
              </a:lnSpc>
            </a:pPr>
            <a:r>
              <a:rPr lang="es-ES_tradnl" sz="2000" dirty="0">
                <a:latin typeface="Times New Roman" pitchFamily="1" charset="0"/>
              </a:rPr>
              <a:t>Plural - “ustedes”</a:t>
            </a:r>
          </a:p>
        </p:txBody>
      </p:sp>
      <p:pic>
        <p:nvPicPr>
          <p:cNvPr id="23556" name="Picture 4" descr="j03155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704" y="2571750"/>
            <a:ext cx="2482896" cy="1771650"/>
          </a:xfrm>
          <a:prstGeom prst="rect">
            <a:avLst/>
          </a:prstGeom>
          <a:noFill/>
        </p:spPr>
      </p:pic>
      <p:pic>
        <p:nvPicPr>
          <p:cNvPr id="5" name="~PP2464.WAV">
            <a:hlinkClick r:id="" action="ppaction://media"/>
          </p:cNvPr>
          <p:cNvPicPr>
            <a:picLocks noRot="1" noChangeAspect="1"/>
          </p:cNvPicPr>
          <p:nvPr>
            <a:wavAudioFile r:embed="rId2" name="~PP2464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s-ES_tradnl" dirty="0">
                <a:latin typeface="Times New Roman" pitchFamily="1" charset="0"/>
              </a:rPr>
              <a:t>Hay varias maneras en que se puede </a:t>
            </a:r>
            <a:r>
              <a:rPr lang="es-ES_tradnl" dirty="0" smtClean="0">
                <a:latin typeface="Times New Roman" pitchFamily="1" charset="0"/>
              </a:rPr>
              <a:t>saludar </a:t>
            </a:r>
            <a:r>
              <a:rPr lang="es-ES_tradnl" dirty="0">
                <a:latin typeface="Times New Roman" pitchFamily="1" charset="0"/>
              </a:rPr>
              <a:t>a alguien en </a:t>
            </a:r>
            <a:r>
              <a:rPr lang="es-ES_tradnl" dirty="0" smtClean="0">
                <a:latin typeface="Times New Roman" pitchFamily="1" charset="0"/>
              </a:rPr>
              <a:t>español</a:t>
            </a:r>
            <a:r>
              <a:rPr lang="es-ES_tradnl" dirty="0">
                <a:latin typeface="Times New Roman" pitchFamily="1" charset="0"/>
              </a:rPr>
              <a:t>.  </a:t>
            </a:r>
            <a:endParaRPr lang="en-US" dirty="0">
              <a:latin typeface="Times New Roman" pitchFamily="1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FontTx/>
              <a:buNone/>
            </a:pPr>
            <a:r>
              <a:rPr lang="es-ES_tradnl" sz="2800" dirty="0">
                <a:latin typeface="Times New Roman" pitchFamily="1" charset="0"/>
              </a:rPr>
              <a:t>Estas frases son comunes: </a:t>
            </a:r>
          </a:p>
          <a:p>
            <a:pPr eaLnBrk="0" hangingPunct="0">
              <a:lnSpc>
                <a:spcPct val="90000"/>
              </a:lnSpc>
              <a:buNone/>
            </a:pPr>
            <a:endParaRPr lang="es-ES_tradnl" sz="2800" dirty="0" smtClean="0">
              <a:latin typeface="Times New Roman" pitchFamily="1" charset="0"/>
            </a:endParaRPr>
          </a:p>
          <a:p>
            <a:pPr eaLnBrk="0" hangingPunct="0">
              <a:lnSpc>
                <a:spcPct val="90000"/>
              </a:lnSpc>
              <a:buNone/>
            </a:pPr>
            <a:endParaRPr lang="es-ES_tradnl" sz="2800" dirty="0">
              <a:latin typeface="Times New Roman" pitchFamily="1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s-ES_tradnl" sz="2800" dirty="0">
                <a:latin typeface="Times New Roman" pitchFamily="1" charset="0"/>
              </a:rPr>
              <a:t>Hola.  </a:t>
            </a:r>
            <a:r>
              <a:rPr lang="es-ES_tradnl" sz="2800" dirty="0">
                <a:latin typeface="Arial"/>
              </a:rPr>
              <a:t>–</a:t>
            </a:r>
            <a:r>
              <a:rPr lang="es-ES_tradnl" sz="2800" dirty="0">
                <a:latin typeface="Times New Roman" pitchFamily="1" charset="0"/>
              </a:rPr>
              <a:t> </a:t>
            </a:r>
            <a:r>
              <a:rPr lang="es-ES_tradnl" sz="2800" dirty="0" err="1">
                <a:latin typeface="Times New Roman" pitchFamily="1" charset="0"/>
              </a:rPr>
              <a:t>Hello</a:t>
            </a:r>
            <a:r>
              <a:rPr lang="es-ES_tradnl" sz="2800" dirty="0">
                <a:latin typeface="Times New Roman" pitchFamily="1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>
                <a:latin typeface="Arial"/>
              </a:rPr>
              <a:t>¿</a:t>
            </a:r>
            <a:r>
              <a:rPr lang="es-ES_tradnl" sz="2800" dirty="0" smtClean="0">
                <a:latin typeface="Times New Roman" pitchFamily="1" charset="0"/>
              </a:rPr>
              <a:t>Qué </a:t>
            </a:r>
            <a:r>
              <a:rPr lang="es-ES_tradnl" sz="2800" dirty="0">
                <a:latin typeface="Times New Roman" pitchFamily="1" charset="0"/>
              </a:rPr>
              <a:t>pasa?  - </a:t>
            </a:r>
            <a:r>
              <a:rPr lang="es-ES_tradnl" sz="2800" dirty="0">
                <a:latin typeface="Arial"/>
              </a:rPr>
              <a:t>“</a:t>
            </a:r>
            <a:r>
              <a:rPr lang="es-ES_tradnl" sz="2800" dirty="0" err="1">
                <a:latin typeface="Times New Roman" pitchFamily="1" charset="0"/>
              </a:rPr>
              <a:t>What</a:t>
            </a:r>
            <a:r>
              <a:rPr lang="es-ES_tradnl" sz="2800" dirty="0" err="1">
                <a:latin typeface="Arial"/>
              </a:rPr>
              <a:t>’</a:t>
            </a:r>
            <a:r>
              <a:rPr lang="es-ES_tradnl" sz="2800" dirty="0" err="1">
                <a:latin typeface="Times New Roman" pitchFamily="1" charset="0"/>
              </a:rPr>
              <a:t>s</a:t>
            </a:r>
            <a:r>
              <a:rPr lang="es-ES_tradnl" sz="2800" dirty="0">
                <a:latin typeface="Times New Roman" pitchFamily="1" charset="0"/>
              </a:rPr>
              <a:t> </a:t>
            </a:r>
            <a:r>
              <a:rPr lang="es-ES_tradnl" sz="2800" dirty="0" err="1">
                <a:latin typeface="Times New Roman" pitchFamily="1" charset="0"/>
              </a:rPr>
              <a:t>going</a:t>
            </a:r>
            <a:r>
              <a:rPr lang="es-ES_tradnl" sz="2800" dirty="0">
                <a:latin typeface="Times New Roman" pitchFamily="1" charset="0"/>
              </a:rPr>
              <a:t> </a:t>
            </a:r>
            <a:r>
              <a:rPr lang="es-ES_tradnl" sz="2800" dirty="0" err="1">
                <a:latin typeface="Times New Roman" pitchFamily="1" charset="0"/>
              </a:rPr>
              <a:t>on</a:t>
            </a:r>
            <a:r>
              <a:rPr lang="es-ES_tradnl" sz="2800" dirty="0">
                <a:latin typeface="Times New Roman" pitchFamily="1" charset="0"/>
              </a:rPr>
              <a:t>?</a:t>
            </a:r>
            <a:r>
              <a:rPr lang="es-ES_tradnl" sz="2800" dirty="0">
                <a:latin typeface="Arial"/>
              </a:rPr>
              <a:t>”</a:t>
            </a:r>
            <a:r>
              <a:rPr lang="es-ES_tradnl" sz="2800" dirty="0">
                <a:latin typeface="Times New Roman" pitchFamily="1" charset="0"/>
              </a:rPr>
              <a:t>  </a:t>
            </a:r>
            <a:r>
              <a:rPr lang="es-ES_tradnl" sz="2800" dirty="0">
                <a:latin typeface="Arial"/>
              </a:rPr>
              <a:t>“</a:t>
            </a:r>
            <a:r>
              <a:rPr lang="es-ES_tradnl" sz="2800" dirty="0" err="1">
                <a:latin typeface="Times New Roman" pitchFamily="1" charset="0"/>
              </a:rPr>
              <a:t>What</a:t>
            </a:r>
            <a:r>
              <a:rPr lang="es-ES_tradnl" sz="2800" dirty="0" err="1">
                <a:latin typeface="Arial"/>
              </a:rPr>
              <a:t>’</a:t>
            </a:r>
            <a:r>
              <a:rPr lang="es-ES_tradnl" sz="2800" dirty="0" err="1">
                <a:latin typeface="Times New Roman" pitchFamily="1" charset="0"/>
              </a:rPr>
              <a:t>s</a:t>
            </a:r>
            <a:r>
              <a:rPr lang="es-ES_tradnl" sz="2800" dirty="0">
                <a:latin typeface="Times New Roman" pitchFamily="1" charset="0"/>
              </a:rPr>
              <a:t> up?</a:t>
            </a:r>
            <a:r>
              <a:rPr lang="es-ES_tradnl" sz="2800" dirty="0">
                <a:latin typeface="Arial"/>
              </a:rPr>
              <a:t>”</a:t>
            </a:r>
            <a:endParaRPr lang="es-ES_tradnl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endParaRPr lang="es-ES_tradnl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endParaRPr lang="es-ES_tradnl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5124" name="Picture 4" descr="j01048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371600"/>
            <a:ext cx="2344738" cy="2344738"/>
          </a:xfrm>
          <a:prstGeom prst="rect">
            <a:avLst/>
          </a:prstGeom>
          <a:noFill/>
        </p:spPr>
      </p:pic>
      <p:pic>
        <p:nvPicPr>
          <p:cNvPr id="5125" name="Picture 5" descr="j04227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029200"/>
            <a:ext cx="1524000" cy="1524000"/>
          </a:xfrm>
          <a:prstGeom prst="rect">
            <a:avLst/>
          </a:prstGeom>
          <a:noFill/>
        </p:spPr>
      </p:pic>
      <p:pic>
        <p:nvPicPr>
          <p:cNvPr id="6" name="~PP479.WAV">
            <a:hlinkClick r:id="" action="ppaction://media"/>
          </p:cNvPr>
          <p:cNvPicPr>
            <a:picLocks noRot="1" noChangeAspect="1"/>
          </p:cNvPicPr>
          <p:nvPr>
            <a:wavAudioFile r:embed="rId2" name="~PP479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122" grpId="0"/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r>
              <a:rPr lang="es-ES_tradnl" dirty="0">
                <a:latin typeface="Times New Roman" pitchFamily="1" charset="0"/>
              </a:rPr>
              <a:t>Algunos saludos corresponden al tiempo del </a:t>
            </a:r>
            <a:r>
              <a:rPr lang="es-ES_tradnl" dirty="0" smtClean="0">
                <a:latin typeface="Times New Roman" pitchFamily="1" charset="0"/>
              </a:rPr>
              <a:t>día</a:t>
            </a:r>
            <a:r>
              <a:rPr lang="es-ES_tradnl" dirty="0">
                <a:latin typeface="Times New Roman" pitchFamily="1" charset="0"/>
              </a:rPr>
              <a:t>.</a:t>
            </a:r>
            <a:endParaRPr lang="en-US" dirty="0">
              <a:latin typeface="Times New Roman" pitchFamily="1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324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s-ES_tradnl" dirty="0">
                <a:latin typeface="Times New Roman" pitchFamily="1" charset="0"/>
              </a:rPr>
              <a:t>Por ejemplo: </a:t>
            </a:r>
          </a:p>
          <a:p>
            <a:r>
              <a:rPr lang="es-ES_tradnl" dirty="0">
                <a:latin typeface="Times New Roman" pitchFamily="1" charset="0"/>
              </a:rPr>
              <a:t>Buenos </a:t>
            </a:r>
            <a:r>
              <a:rPr lang="es-ES_tradnl" dirty="0" smtClean="0">
                <a:latin typeface="Times New Roman" pitchFamily="1" charset="0"/>
              </a:rPr>
              <a:t>días. </a:t>
            </a:r>
            <a:r>
              <a:rPr lang="es-ES_tradnl" dirty="0">
                <a:latin typeface="Times New Roman" pitchFamily="1" charset="0"/>
              </a:rPr>
              <a:t> </a:t>
            </a:r>
            <a:r>
              <a:rPr lang="es-ES_tradnl" dirty="0" smtClean="0">
                <a:latin typeface="Times New Roman" pitchFamily="1" charset="0"/>
              </a:rPr>
              <a:t>                         (</a:t>
            </a:r>
            <a:r>
              <a:rPr lang="es-ES_tradnl" dirty="0" err="1" smtClean="0">
                <a:latin typeface="Times New Roman" pitchFamily="1" charset="0"/>
              </a:rPr>
              <a:t>Good</a:t>
            </a:r>
            <a:r>
              <a:rPr lang="es-ES_tradnl" dirty="0" smtClean="0">
                <a:latin typeface="Times New Roman" pitchFamily="1" charset="0"/>
              </a:rPr>
              <a:t> </a:t>
            </a:r>
            <a:r>
              <a:rPr lang="es-ES_tradnl" dirty="0" err="1" smtClean="0">
                <a:latin typeface="Times New Roman" pitchFamily="1" charset="0"/>
              </a:rPr>
              <a:t>morning</a:t>
            </a:r>
            <a:r>
              <a:rPr lang="es-ES_tradnl" dirty="0" smtClean="0">
                <a:latin typeface="Times New Roman" pitchFamily="1" charset="0"/>
              </a:rPr>
              <a:t>)</a:t>
            </a:r>
            <a:endParaRPr lang="es-ES_tradnl" dirty="0">
              <a:latin typeface="Times New Roman" pitchFamily="1" charset="0"/>
            </a:endParaRPr>
          </a:p>
          <a:p>
            <a:r>
              <a:rPr lang="es-ES_tradnl" dirty="0">
                <a:latin typeface="Times New Roman" pitchFamily="1" charset="0"/>
              </a:rPr>
              <a:t>Buenas tardes. </a:t>
            </a:r>
            <a:r>
              <a:rPr lang="es-ES_tradnl" dirty="0" smtClean="0">
                <a:latin typeface="Times New Roman" pitchFamily="1" charset="0"/>
              </a:rPr>
              <a:t>                        (</a:t>
            </a:r>
            <a:r>
              <a:rPr lang="es-ES_tradnl" dirty="0" err="1" smtClean="0">
                <a:latin typeface="Times New Roman" pitchFamily="1" charset="0"/>
              </a:rPr>
              <a:t>Good</a:t>
            </a:r>
            <a:r>
              <a:rPr lang="es-ES_tradnl" dirty="0" smtClean="0">
                <a:latin typeface="Times New Roman" pitchFamily="1" charset="0"/>
              </a:rPr>
              <a:t> </a:t>
            </a:r>
            <a:r>
              <a:rPr lang="es-ES_tradnl" dirty="0" err="1" smtClean="0">
                <a:latin typeface="Times New Roman" pitchFamily="1" charset="0"/>
              </a:rPr>
              <a:t>afternoon</a:t>
            </a:r>
            <a:r>
              <a:rPr lang="es-ES_tradnl" dirty="0" smtClean="0">
                <a:latin typeface="Times New Roman" pitchFamily="1" charset="0"/>
              </a:rPr>
              <a:t>) </a:t>
            </a:r>
            <a:endParaRPr lang="es-ES_tradnl" dirty="0">
              <a:latin typeface="Times New Roman" pitchFamily="1" charset="0"/>
            </a:endParaRPr>
          </a:p>
          <a:p>
            <a:r>
              <a:rPr lang="es-ES_tradnl" dirty="0">
                <a:latin typeface="Times New Roman" pitchFamily="1" charset="0"/>
              </a:rPr>
              <a:t>Buenas noches. </a:t>
            </a:r>
            <a:r>
              <a:rPr lang="es-ES_tradnl" dirty="0" smtClean="0">
                <a:latin typeface="Times New Roman" pitchFamily="1" charset="0"/>
              </a:rPr>
              <a:t>                      (</a:t>
            </a:r>
            <a:r>
              <a:rPr lang="es-ES_tradnl" dirty="0" err="1" smtClean="0">
                <a:latin typeface="Times New Roman" pitchFamily="1" charset="0"/>
              </a:rPr>
              <a:t>Good</a:t>
            </a:r>
            <a:r>
              <a:rPr lang="es-ES_tradnl" dirty="0" smtClean="0">
                <a:latin typeface="Times New Roman" pitchFamily="1" charset="0"/>
              </a:rPr>
              <a:t> </a:t>
            </a:r>
            <a:r>
              <a:rPr lang="es-ES_tradnl" dirty="0" err="1" smtClean="0">
                <a:latin typeface="Times New Roman" pitchFamily="1" charset="0"/>
              </a:rPr>
              <a:t>evening</a:t>
            </a:r>
            <a:r>
              <a:rPr lang="es-ES_tradnl" dirty="0" smtClean="0">
                <a:latin typeface="Times New Roman" pitchFamily="1" charset="0"/>
              </a:rPr>
              <a:t>/</a:t>
            </a:r>
            <a:r>
              <a:rPr lang="es-ES_tradnl" dirty="0" err="1" smtClean="0">
                <a:latin typeface="Times New Roman" pitchFamily="1" charset="0"/>
              </a:rPr>
              <a:t>Good</a:t>
            </a:r>
            <a:r>
              <a:rPr lang="es-ES_tradnl" dirty="0" smtClean="0">
                <a:latin typeface="Times New Roman" pitchFamily="1" charset="0"/>
              </a:rPr>
              <a:t> </a:t>
            </a:r>
            <a:r>
              <a:rPr lang="es-ES_tradnl" dirty="0" err="1" smtClean="0">
                <a:latin typeface="Times New Roman" pitchFamily="1" charset="0"/>
              </a:rPr>
              <a:t>night</a:t>
            </a:r>
            <a:r>
              <a:rPr lang="es-ES_tradnl" dirty="0" smtClean="0">
                <a:latin typeface="Times New Roman" pitchFamily="1" charset="0"/>
              </a:rPr>
              <a:t>)</a:t>
            </a:r>
            <a:endParaRPr lang="es-ES_tradnl" dirty="0">
              <a:latin typeface="Times New Roman" pitchFamily="1" charset="0"/>
            </a:endParaRPr>
          </a:p>
        </p:txBody>
      </p:sp>
      <p:pic>
        <p:nvPicPr>
          <p:cNvPr id="6148" name="Picture 4" descr="j04344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905000"/>
            <a:ext cx="1735138" cy="1735138"/>
          </a:xfrm>
          <a:prstGeom prst="rect">
            <a:avLst/>
          </a:prstGeom>
          <a:noFill/>
        </p:spPr>
      </p:pic>
      <p:pic>
        <p:nvPicPr>
          <p:cNvPr id="6149" name="Picture 5" descr="j02276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810000"/>
            <a:ext cx="1295400" cy="1295400"/>
          </a:xfrm>
          <a:prstGeom prst="rect">
            <a:avLst/>
          </a:prstGeom>
          <a:noFill/>
        </p:spPr>
      </p:pic>
      <p:pic>
        <p:nvPicPr>
          <p:cNvPr id="6150" name="Picture 6" descr="j04330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5410200"/>
            <a:ext cx="1143000" cy="1143000"/>
          </a:xfrm>
          <a:prstGeom prst="rect">
            <a:avLst/>
          </a:prstGeom>
          <a:noFill/>
        </p:spPr>
      </p:pic>
      <p:pic>
        <p:nvPicPr>
          <p:cNvPr id="7" name="~PP402.WAV">
            <a:hlinkClick r:id="" action="ppaction://media"/>
          </p:cNvPr>
          <p:cNvPicPr>
            <a:picLocks noRot="1" noChangeAspect="1"/>
          </p:cNvPicPr>
          <p:nvPr>
            <a:wavAudioFile r:embed="rId2" name="~PP402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s-ES_tradnl" dirty="0">
                <a:latin typeface="Times New Roman" pitchFamily="1" charset="0"/>
              </a:rPr>
              <a:t>Para preguntarle a alguien </a:t>
            </a:r>
            <a:r>
              <a:rPr lang="es-ES_tradnl" dirty="0" smtClean="0">
                <a:latin typeface="Times New Roman" pitchFamily="1" charset="0"/>
              </a:rPr>
              <a:t>cómo está:  </a:t>
            </a:r>
            <a:endParaRPr lang="en-US" dirty="0">
              <a:latin typeface="Times New Roman" pitchFamily="1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chemeClr val="accent1"/>
                </a:solidFill>
                <a:latin typeface="Times New Roman" pitchFamily="1" charset="0"/>
              </a:rPr>
              <a:t>¿Cómo estás?</a:t>
            </a:r>
            <a:r>
              <a:rPr lang="es-ES_tradnl" sz="2800" dirty="0">
                <a:latin typeface="Times New Roman" pitchFamily="1" charset="0"/>
              </a:rPr>
              <a:t> (Informal, singular </a:t>
            </a:r>
            <a:r>
              <a:rPr lang="es-ES_tradnl" sz="2800" dirty="0">
                <a:latin typeface="Arial"/>
              </a:rPr>
              <a:t>–</a:t>
            </a:r>
            <a:r>
              <a:rPr lang="es-ES_tradnl" sz="2800" dirty="0">
                <a:latin typeface="Times New Roman" pitchFamily="1" charset="0"/>
              </a:rPr>
              <a:t> </a:t>
            </a:r>
            <a:r>
              <a:rPr lang="es-ES_tradnl" sz="2800" dirty="0">
                <a:latin typeface="Arial"/>
              </a:rPr>
              <a:t>“</a:t>
            </a:r>
            <a:r>
              <a:rPr lang="es-ES_tradnl" sz="2800" dirty="0" smtClean="0">
                <a:latin typeface="Times New Roman" pitchFamily="1" charset="0"/>
              </a:rPr>
              <a:t>tú</a:t>
            </a:r>
            <a:r>
              <a:rPr lang="es-ES_tradnl" sz="2800" dirty="0" smtClean="0">
                <a:latin typeface="Arial"/>
              </a:rPr>
              <a:t>”</a:t>
            </a:r>
            <a:r>
              <a:rPr lang="es-ES_tradnl" sz="2800" dirty="0" smtClean="0">
                <a:latin typeface="Times New Roman" pitchFamily="1" charset="0"/>
              </a:rPr>
              <a:t>)</a:t>
            </a:r>
            <a:endParaRPr lang="es-ES_tradnl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  <a:buNone/>
            </a:pPr>
            <a:endParaRPr lang="es-ES_tradnl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chemeClr val="accent1"/>
                </a:solidFill>
                <a:latin typeface="Times New Roman" pitchFamily="1" charset="0"/>
              </a:rPr>
              <a:t>¿Cómo está?</a:t>
            </a:r>
            <a:r>
              <a:rPr lang="es-ES_tradnl" sz="2800" dirty="0">
                <a:latin typeface="Times New Roman" pitchFamily="1" charset="0"/>
              </a:rPr>
              <a:t> (Formal, singular </a:t>
            </a:r>
            <a:r>
              <a:rPr lang="es-ES_tradnl" sz="2800" dirty="0">
                <a:latin typeface="Arial"/>
              </a:rPr>
              <a:t>–</a:t>
            </a:r>
            <a:r>
              <a:rPr lang="es-ES_tradnl" sz="2800" dirty="0">
                <a:latin typeface="Times New Roman" pitchFamily="1" charset="0"/>
              </a:rPr>
              <a:t> </a:t>
            </a:r>
            <a:r>
              <a:rPr lang="es-ES_tradnl" sz="2800" dirty="0">
                <a:latin typeface="Arial"/>
              </a:rPr>
              <a:t>“</a:t>
            </a:r>
            <a:r>
              <a:rPr lang="es-ES_tradnl" sz="2800" dirty="0">
                <a:latin typeface="Times New Roman" pitchFamily="1" charset="0"/>
              </a:rPr>
              <a:t>usted</a:t>
            </a:r>
            <a:r>
              <a:rPr lang="es-ES_tradnl" sz="2800" dirty="0">
                <a:latin typeface="Arial"/>
              </a:rPr>
              <a:t>”</a:t>
            </a:r>
            <a:r>
              <a:rPr lang="es-ES_tradnl" sz="2800" dirty="0">
                <a:latin typeface="Times New Roman" pitchFamily="1" charset="0"/>
              </a:rPr>
              <a:t>) </a:t>
            </a:r>
          </a:p>
          <a:p>
            <a:pPr>
              <a:lnSpc>
                <a:spcPct val="90000"/>
              </a:lnSpc>
              <a:buNone/>
            </a:pPr>
            <a:endParaRPr lang="es-ES_tradnl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chemeClr val="accent1"/>
                </a:solidFill>
                <a:latin typeface="Times New Roman" pitchFamily="1" charset="0"/>
              </a:rPr>
              <a:t>¿Cómo están?</a:t>
            </a:r>
            <a:r>
              <a:rPr lang="es-ES_tradnl" sz="2800" dirty="0">
                <a:latin typeface="Times New Roman" pitchFamily="1" charset="0"/>
              </a:rPr>
              <a:t> (Plural </a:t>
            </a:r>
            <a:r>
              <a:rPr lang="es-ES_tradnl" sz="2800" dirty="0">
                <a:latin typeface="Arial"/>
              </a:rPr>
              <a:t>–</a:t>
            </a:r>
            <a:r>
              <a:rPr lang="es-ES_tradnl" sz="2800" dirty="0">
                <a:latin typeface="Times New Roman" pitchFamily="1" charset="0"/>
              </a:rPr>
              <a:t> </a:t>
            </a:r>
            <a:r>
              <a:rPr lang="es-ES_tradnl" sz="2800" dirty="0">
                <a:latin typeface="Arial"/>
              </a:rPr>
              <a:t>“</a:t>
            </a:r>
            <a:r>
              <a:rPr lang="es-ES_tradnl" sz="2800" dirty="0">
                <a:latin typeface="Times New Roman" pitchFamily="1" charset="0"/>
              </a:rPr>
              <a:t>ustedes</a:t>
            </a:r>
            <a:r>
              <a:rPr lang="es-ES_tradnl" sz="2800" dirty="0">
                <a:latin typeface="Arial"/>
              </a:rPr>
              <a:t>”</a:t>
            </a:r>
            <a:r>
              <a:rPr lang="es-ES_tradnl" sz="2800" dirty="0">
                <a:latin typeface="Times New Roman" pitchFamily="1" charset="0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s-ES_tradnl" sz="2000" dirty="0" err="1" smtClean="0">
                <a:latin typeface="Times New Roman" pitchFamily="1" charset="0"/>
              </a:rPr>
              <a:t>All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these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questions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have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the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same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translation</a:t>
            </a:r>
            <a:r>
              <a:rPr lang="es-ES_tradnl" sz="2000" dirty="0" smtClean="0">
                <a:latin typeface="Times New Roman" pitchFamily="1" charset="0"/>
              </a:rPr>
              <a:t> in </a:t>
            </a:r>
            <a:r>
              <a:rPr lang="es-ES_tradnl" sz="2000" dirty="0" err="1" smtClean="0">
                <a:latin typeface="Times New Roman" pitchFamily="1" charset="0"/>
              </a:rPr>
              <a:t>english</a:t>
            </a:r>
            <a:r>
              <a:rPr lang="es-ES_tradnl" sz="2000" dirty="0" smtClean="0">
                <a:latin typeface="Times New Roman" pitchFamily="1" charset="0"/>
              </a:rPr>
              <a:t>:  </a:t>
            </a:r>
            <a:r>
              <a:rPr lang="es-ES_tradnl" sz="2000" dirty="0" err="1">
                <a:solidFill>
                  <a:schemeClr val="accent1"/>
                </a:solidFill>
                <a:latin typeface="Times New Roman" pitchFamily="1" charset="0"/>
              </a:rPr>
              <a:t>How</a:t>
            </a:r>
            <a:r>
              <a:rPr lang="es-ES_tradnl" sz="2000" dirty="0">
                <a:solidFill>
                  <a:schemeClr val="accent1"/>
                </a:solidFill>
                <a:latin typeface="Times New Roman" pitchFamily="1" charset="0"/>
              </a:rPr>
              <a:t> are </a:t>
            </a:r>
            <a:r>
              <a:rPr lang="es-ES_tradnl" sz="2000" dirty="0" err="1">
                <a:solidFill>
                  <a:schemeClr val="accent1"/>
                </a:solidFill>
                <a:latin typeface="Times New Roman" pitchFamily="1" charset="0"/>
              </a:rPr>
              <a:t>you</a:t>
            </a:r>
            <a:r>
              <a:rPr lang="es-ES_tradnl" sz="2000" dirty="0">
                <a:latin typeface="Times New Roman" pitchFamily="1" charset="0"/>
              </a:rPr>
              <a:t>?  </a:t>
            </a:r>
            <a:r>
              <a:rPr lang="es-ES_tradnl" sz="2000" dirty="0" smtClean="0">
                <a:latin typeface="Times New Roman" pitchFamily="1" charset="0"/>
              </a:rPr>
              <a:t>(In </a:t>
            </a:r>
            <a:r>
              <a:rPr lang="es-ES_tradnl" sz="2000" dirty="0" err="1" smtClean="0">
                <a:latin typeface="Times New Roman" pitchFamily="1" charset="0"/>
              </a:rPr>
              <a:t>english</a:t>
            </a:r>
            <a:r>
              <a:rPr lang="es-ES_tradnl" sz="2000" dirty="0" smtClean="0">
                <a:latin typeface="Times New Roman" pitchFamily="1" charset="0"/>
              </a:rPr>
              <a:t>, </a:t>
            </a:r>
            <a:r>
              <a:rPr lang="es-ES_tradnl" sz="2000" dirty="0" err="1" smtClean="0">
                <a:latin typeface="Times New Roman" pitchFamily="1" charset="0"/>
              </a:rPr>
              <a:t>there’s</a:t>
            </a:r>
            <a:r>
              <a:rPr lang="es-ES_tradnl" sz="2000" dirty="0" smtClean="0">
                <a:latin typeface="Times New Roman" pitchFamily="1" charset="0"/>
              </a:rPr>
              <a:t> no </a:t>
            </a:r>
            <a:r>
              <a:rPr lang="es-ES_tradnl" sz="2000" dirty="0" err="1" smtClean="0">
                <a:latin typeface="Times New Roman" pitchFamily="1" charset="0"/>
              </a:rPr>
              <a:t>distinction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between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>
                <a:latin typeface="Times New Roman" pitchFamily="1" charset="0"/>
              </a:rPr>
              <a:t>singular </a:t>
            </a:r>
            <a:r>
              <a:rPr lang="es-ES_tradnl" sz="2000" dirty="0" smtClean="0">
                <a:latin typeface="Times New Roman" pitchFamily="1" charset="0"/>
              </a:rPr>
              <a:t>and </a:t>
            </a:r>
            <a:r>
              <a:rPr lang="es-ES_tradnl" sz="2000" dirty="0">
                <a:latin typeface="Times New Roman" pitchFamily="1" charset="0"/>
              </a:rPr>
              <a:t>plural </a:t>
            </a:r>
            <a:r>
              <a:rPr lang="es-ES_tradnl" sz="2000" dirty="0" err="1" smtClean="0">
                <a:latin typeface="Times New Roman" pitchFamily="1" charset="0"/>
              </a:rPr>
              <a:t>or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between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>
                <a:latin typeface="Times New Roman" pitchFamily="1" charset="0"/>
              </a:rPr>
              <a:t>formal </a:t>
            </a:r>
            <a:r>
              <a:rPr lang="es-ES_tradnl" sz="2000" dirty="0" smtClean="0">
                <a:latin typeface="Times New Roman" pitchFamily="1" charset="0"/>
              </a:rPr>
              <a:t>and </a:t>
            </a:r>
            <a:r>
              <a:rPr lang="es-ES_tradnl" sz="2000" dirty="0">
                <a:latin typeface="Times New Roman" pitchFamily="1" charset="0"/>
              </a:rPr>
              <a:t>informal </a:t>
            </a:r>
            <a:r>
              <a:rPr lang="es-ES_tradnl" sz="2000" dirty="0" smtClean="0">
                <a:latin typeface="Times New Roman" pitchFamily="1" charset="0"/>
              </a:rPr>
              <a:t>in </a:t>
            </a:r>
            <a:r>
              <a:rPr lang="es-ES_tradnl" sz="2000" dirty="0" err="1" smtClean="0">
                <a:latin typeface="Times New Roman" pitchFamily="1" charset="0"/>
              </a:rPr>
              <a:t>reference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to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the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second</a:t>
            </a:r>
            <a:r>
              <a:rPr lang="es-ES_tradnl" sz="2000" dirty="0" smtClean="0">
                <a:latin typeface="Times New Roman" pitchFamily="1" charset="0"/>
              </a:rPr>
              <a:t> </a:t>
            </a:r>
            <a:r>
              <a:rPr lang="es-ES_tradnl" sz="2000" dirty="0" err="1" smtClean="0">
                <a:latin typeface="Times New Roman" pitchFamily="1" charset="0"/>
              </a:rPr>
              <a:t>person</a:t>
            </a:r>
            <a:r>
              <a:rPr lang="es-ES_tradnl" sz="2000" dirty="0" smtClean="0">
                <a:latin typeface="Times New Roman" pitchFamily="1" charset="0"/>
              </a:rPr>
              <a:t> - </a:t>
            </a:r>
            <a:r>
              <a:rPr lang="es-ES_tradnl" sz="2000" dirty="0">
                <a:latin typeface="Times New Roman" pitchFamily="1" charset="0"/>
              </a:rPr>
              <a:t>“</a:t>
            </a:r>
            <a:r>
              <a:rPr lang="es-ES_tradnl" sz="2000" dirty="0" err="1">
                <a:latin typeface="Times New Roman" pitchFamily="1" charset="0"/>
              </a:rPr>
              <a:t>you</a:t>
            </a:r>
            <a:r>
              <a:rPr lang="es-ES_tradnl" sz="2000" dirty="0">
                <a:latin typeface="Times New Roman" pitchFamily="1" charset="0"/>
              </a:rPr>
              <a:t>”.)</a:t>
            </a:r>
            <a:r>
              <a:rPr lang="es-ES_tradnl" sz="2800" dirty="0">
                <a:latin typeface="Times New Roman" pitchFamily="1" charset="0"/>
              </a:rPr>
              <a:t> </a:t>
            </a:r>
            <a:endParaRPr lang="es-ES_tradnl" sz="2800" dirty="0" smtClean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s-ES_tradnl" sz="2800" dirty="0" smtClean="0">
                <a:latin typeface="Times New Roman" pitchFamily="1" charset="0"/>
              </a:rPr>
              <a:t>¿Cómo te va? ¿Cómo le va? – </a:t>
            </a:r>
            <a:r>
              <a:rPr lang="es-ES_tradnl" sz="2800" dirty="0" err="1" smtClean="0">
                <a:latin typeface="Times New Roman" pitchFamily="1" charset="0"/>
              </a:rPr>
              <a:t>How’s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it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going</a:t>
            </a:r>
            <a:r>
              <a:rPr lang="es-ES_tradnl" sz="2800" dirty="0" smtClean="0">
                <a:latin typeface="Times New Roman" pitchFamily="1" charset="0"/>
              </a:rPr>
              <a:t>?</a:t>
            </a:r>
            <a:endParaRPr lang="es-ES_tradnl" sz="2800" dirty="0">
              <a:latin typeface="Times New Roman" pitchFamily="1" charset="0"/>
            </a:endParaRPr>
          </a:p>
        </p:txBody>
      </p:sp>
      <p:pic>
        <p:nvPicPr>
          <p:cNvPr id="4" name="~PP2311.WAV">
            <a:hlinkClick r:id="" action="ppaction://media"/>
          </p:cNvPr>
          <p:cNvPicPr>
            <a:picLocks noRot="1" noChangeAspect="1"/>
          </p:cNvPicPr>
          <p:nvPr>
            <a:wavAudioFile r:embed="rId2" name="~PP2311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170" grpId="0"/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s-ES_tradnl" dirty="0" smtClean="0">
                <a:latin typeface="Times New Roman" pitchFamily="1" charset="0"/>
              </a:rPr>
              <a:t>Práctica</a:t>
            </a:r>
            <a:r>
              <a:rPr lang="es-ES_tradnl" dirty="0">
                <a:latin typeface="Times New Roman" pitchFamily="1" charset="0"/>
              </a:rPr>
              <a:t>:</a:t>
            </a:r>
            <a:endParaRPr lang="en-US" dirty="0">
              <a:latin typeface="Times New Roman" pitchFamily="1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2800" dirty="0" err="1" smtClean="0">
                <a:latin typeface="Times New Roman" pitchFamily="1" charset="0"/>
              </a:rPr>
              <a:t>What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would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be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the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most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appropriate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phrase</a:t>
            </a:r>
            <a:r>
              <a:rPr lang="es-ES_tradnl" sz="2800" dirty="0" smtClean="0">
                <a:latin typeface="Times New Roman" pitchFamily="1" charset="0"/>
              </a:rPr>
              <a:t> in </a:t>
            </a:r>
            <a:r>
              <a:rPr lang="es-ES_tradnl" sz="2800" dirty="0" err="1" smtClean="0">
                <a:latin typeface="Times New Roman" pitchFamily="1" charset="0"/>
              </a:rPr>
              <a:t>the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following</a:t>
            </a:r>
            <a:r>
              <a:rPr lang="es-ES_tradnl" sz="2800" dirty="0" smtClean="0">
                <a:latin typeface="Times New Roman" pitchFamily="1" charset="0"/>
              </a:rPr>
              <a:t> cases? </a:t>
            </a:r>
            <a:endParaRPr lang="es-ES_tradnl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Juan quiere </a:t>
            </a: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saludar </a:t>
            </a:r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a sus tres </a:t>
            </a: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primos (</a:t>
            </a:r>
            <a:r>
              <a:rPr lang="es-ES_tradnl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cousins</a:t>
            </a: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), </a:t>
            </a:r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con quienes se encuentra en una fiesta.  Es casi la </a:t>
            </a: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medianoche (</a:t>
            </a:r>
            <a:r>
              <a:rPr lang="es-ES_tradnl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midnight</a:t>
            </a: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). </a:t>
            </a:r>
            <a:endParaRPr lang="es-ES_tradnl" sz="2800" dirty="0">
              <a:solidFill>
                <a:schemeClr val="accent1">
                  <a:lumMod val="75000"/>
                </a:schemeClr>
              </a:solidFill>
              <a:latin typeface="Times New Roman" pitchFamily="1" charset="0"/>
            </a:endParaRPr>
          </a:p>
          <a:p>
            <a:pPr lvl="2">
              <a:lnSpc>
                <a:spcPct val="90000"/>
              </a:lnSpc>
            </a:pPr>
            <a:endParaRPr lang="es-ES_tradnl" sz="2000" dirty="0">
              <a:latin typeface="Times New Roman" pitchFamily="1" charset="0"/>
            </a:endParaRPr>
          </a:p>
          <a:p>
            <a:pPr lvl="2">
              <a:lnSpc>
                <a:spcPct val="90000"/>
              </a:lnSpc>
            </a:pPr>
            <a:r>
              <a:rPr lang="es-ES_tradnl" sz="2000" dirty="0">
                <a:latin typeface="Arial"/>
              </a:rPr>
              <a:t>¡</a:t>
            </a:r>
            <a:r>
              <a:rPr lang="es-ES_tradnl" sz="2000" dirty="0">
                <a:latin typeface="Times New Roman" pitchFamily="1" charset="0"/>
              </a:rPr>
              <a:t>Buenas tardes!  </a:t>
            </a:r>
            <a:r>
              <a:rPr lang="es-ES_tradnl" sz="2000" dirty="0">
                <a:latin typeface="Arial"/>
              </a:rPr>
              <a:t>¿</a:t>
            </a:r>
            <a:r>
              <a:rPr lang="es-ES_tradnl" sz="2000" dirty="0" smtClean="0">
                <a:latin typeface="Times New Roman" pitchFamily="1" charset="0"/>
              </a:rPr>
              <a:t>Cómo están</a:t>
            </a:r>
            <a:r>
              <a:rPr lang="es-ES_tradnl" sz="2000" dirty="0">
                <a:latin typeface="Times New Roman" pitchFamily="1" charset="0"/>
              </a:rPr>
              <a:t>? </a:t>
            </a:r>
          </a:p>
          <a:p>
            <a:pPr lvl="2">
              <a:lnSpc>
                <a:spcPct val="90000"/>
              </a:lnSpc>
            </a:pPr>
            <a:endParaRPr lang="es-ES_tradnl" sz="2000" dirty="0">
              <a:latin typeface="Times New Roman" pitchFamily="1" charset="0"/>
            </a:endParaRPr>
          </a:p>
          <a:p>
            <a:pPr lvl="2">
              <a:lnSpc>
                <a:spcPct val="90000"/>
              </a:lnSpc>
            </a:pPr>
            <a:r>
              <a:rPr lang="es-ES_tradnl" sz="2000" dirty="0">
                <a:latin typeface="Times New Roman" pitchFamily="1" charset="0"/>
              </a:rPr>
              <a:t>Hola.  </a:t>
            </a:r>
            <a:r>
              <a:rPr lang="es-ES_tradnl" sz="2000" dirty="0">
                <a:latin typeface="Arial"/>
              </a:rPr>
              <a:t>¿</a:t>
            </a:r>
            <a:r>
              <a:rPr lang="es-ES_tradnl" sz="2000" dirty="0" smtClean="0">
                <a:latin typeface="Times New Roman" pitchFamily="1" charset="0"/>
              </a:rPr>
              <a:t>Cómo están</a:t>
            </a:r>
            <a:r>
              <a:rPr lang="es-ES_tradnl" sz="2000" dirty="0">
                <a:latin typeface="Times New Roman" pitchFamily="1" charset="0"/>
              </a:rPr>
              <a:t>?  </a:t>
            </a:r>
          </a:p>
          <a:p>
            <a:pPr lvl="2">
              <a:lnSpc>
                <a:spcPct val="90000"/>
              </a:lnSpc>
            </a:pPr>
            <a:endParaRPr lang="es-ES_tradnl" sz="2000" dirty="0">
              <a:latin typeface="Times New Roman" pitchFamily="1" charset="0"/>
            </a:endParaRPr>
          </a:p>
          <a:p>
            <a:pPr lvl="2">
              <a:lnSpc>
                <a:spcPct val="90000"/>
              </a:lnSpc>
            </a:pPr>
            <a:r>
              <a:rPr lang="es-ES_tradnl" sz="2000" dirty="0">
                <a:latin typeface="Arial"/>
              </a:rPr>
              <a:t>¡</a:t>
            </a:r>
            <a:r>
              <a:rPr lang="es-ES_tradnl" sz="2000" dirty="0">
                <a:latin typeface="Times New Roman" pitchFamily="1" charset="0"/>
              </a:rPr>
              <a:t>Buenas noches!  </a:t>
            </a:r>
            <a:r>
              <a:rPr lang="es-ES_tradnl" sz="2000" dirty="0">
                <a:latin typeface="Arial"/>
              </a:rPr>
              <a:t>¿</a:t>
            </a:r>
            <a:r>
              <a:rPr lang="es-ES_tradnl" sz="2000" dirty="0" smtClean="0">
                <a:latin typeface="Times New Roman" pitchFamily="1" charset="0"/>
              </a:rPr>
              <a:t>Cómo estás</a:t>
            </a:r>
            <a:r>
              <a:rPr lang="es-ES_tradnl" sz="2000" dirty="0">
                <a:latin typeface="Times New Roman" pitchFamily="1" charset="0"/>
              </a:rPr>
              <a:t>?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3077" name="Picture 5" descr="j0323324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419600"/>
            <a:ext cx="1497013" cy="1497013"/>
          </a:xfrm>
          <a:prstGeom prst="rect">
            <a:avLst/>
          </a:prstGeom>
          <a:noFill/>
        </p:spPr>
      </p:pic>
      <p:pic>
        <p:nvPicPr>
          <p:cNvPr id="5" name="~PP3877.WAV">
            <a:hlinkClick r:id="" action="ppaction://media"/>
          </p:cNvPr>
          <p:cNvPicPr>
            <a:picLocks noRot="1" noChangeAspect="1"/>
          </p:cNvPicPr>
          <p:nvPr>
            <a:wavAudioFile r:embed="rId2" name="~PP3877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074" grpId="0"/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ES_tradnl" dirty="0">
                <a:latin typeface="Times New Roman" pitchFamily="1" charset="0"/>
              </a:rPr>
              <a:t>La respuesta:</a:t>
            </a:r>
            <a:endParaRPr lang="en-US" dirty="0">
              <a:latin typeface="Times New Roman" pitchFamily="1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7543800" cy="237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2200" dirty="0">
                <a:latin typeface="Times New Roman" pitchFamily="1" charset="0"/>
              </a:rPr>
              <a:t>Juan quiere </a:t>
            </a:r>
            <a:r>
              <a:rPr lang="es-ES_tradnl" sz="2200" dirty="0" smtClean="0">
                <a:latin typeface="Times New Roman" pitchFamily="1" charset="0"/>
              </a:rPr>
              <a:t>saludar </a:t>
            </a:r>
            <a:r>
              <a:rPr lang="es-ES_tradnl" sz="2200" dirty="0">
                <a:latin typeface="Times New Roman" pitchFamily="1" charset="0"/>
              </a:rPr>
              <a:t>a sus tres primos, con quienes se encuentra en una fiesta.  Es casi la medianoche.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2200" dirty="0">
                <a:latin typeface="Times New Roman" pitchFamily="1" charset="0"/>
              </a:rPr>
              <a:t> ¡Buenas tardes!  ¿Cómo están</a:t>
            </a:r>
            <a:r>
              <a:rPr lang="es-ES_tradnl" sz="2200" dirty="0" smtClean="0">
                <a:latin typeface="Times New Roman" pitchFamily="1" charset="0"/>
              </a:rPr>
              <a:t>?</a:t>
            </a:r>
            <a:endParaRPr lang="es-ES_tradnl" sz="2200" dirty="0">
              <a:latin typeface="Times New Roman" pitchFamily="1" charset="0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2200" dirty="0">
                <a:latin typeface="Times New Roman" pitchFamily="1" charset="0"/>
              </a:rPr>
              <a:t> Hola.  ¿Cómo están? 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2200" dirty="0">
                <a:latin typeface="Times New Roman" pitchFamily="1" charset="0"/>
              </a:rPr>
              <a:t> ¡Buenas noches!  ¿Cómo estás?</a:t>
            </a:r>
            <a:r>
              <a:rPr lang="es-ES_tradnl" sz="1800" dirty="0">
                <a:latin typeface="Times New Roman" pitchFamily="1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8534400" cy="2585323"/>
          </a:xfrm>
          <a:prstGeom prst="rect">
            <a:avLst/>
          </a:prstGeom>
          <a:solidFill>
            <a:srgbClr val="FFCC00"/>
          </a:solidFill>
          <a:ln w="22225">
            <a:solidFill>
              <a:srgbClr val="00008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s-ES_tradnl" sz="1800" dirty="0">
                <a:latin typeface="Times New Roman" pitchFamily="1" charset="0"/>
              </a:rPr>
              <a:t> </a:t>
            </a:r>
            <a:r>
              <a:rPr lang="es-ES_tradnl" sz="2700" dirty="0">
                <a:solidFill>
                  <a:schemeClr val="accent1"/>
                </a:solidFill>
                <a:latin typeface="Times New Roman" pitchFamily="1" charset="0"/>
              </a:rPr>
              <a:t>Entre estas opciones, </a:t>
            </a:r>
            <a:r>
              <a:rPr lang="es-ES_tradnl" sz="2700" b="1" dirty="0">
                <a:solidFill>
                  <a:schemeClr val="accent1"/>
                </a:solidFill>
                <a:latin typeface="Times New Roman" pitchFamily="1" charset="0"/>
              </a:rPr>
              <a:t>la segunda </a:t>
            </a:r>
            <a:r>
              <a:rPr lang="es-ES_tradnl" sz="2700" dirty="0">
                <a:solidFill>
                  <a:schemeClr val="accent1"/>
                </a:solidFill>
                <a:latin typeface="Times New Roman" pitchFamily="1" charset="0"/>
              </a:rPr>
              <a:t>es 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la </a:t>
            </a:r>
            <a:r>
              <a:rPr lang="es-ES_tradnl" sz="2700" dirty="0">
                <a:solidFill>
                  <a:schemeClr val="accent1"/>
                </a:solidFill>
                <a:latin typeface="Times New Roman" pitchFamily="1" charset="0"/>
              </a:rPr>
              <a:t>mejor. 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s-ES_tradnl" sz="2700" dirty="0">
                <a:solidFill>
                  <a:schemeClr val="accent1"/>
                </a:solidFill>
                <a:latin typeface="Times New Roman" pitchFamily="1" charset="0"/>
              </a:rPr>
              <a:t> 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Since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is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midnight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, he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should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not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say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>
                <a:solidFill>
                  <a:schemeClr val="accent1"/>
                </a:solidFill>
                <a:latin typeface="Times New Roman" pitchFamily="1" charset="0"/>
              </a:rPr>
              <a:t>“Buenas tardes”.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s-ES_tradnl" sz="2700" dirty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Although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>
                <a:solidFill>
                  <a:schemeClr val="accent1"/>
                </a:solidFill>
                <a:latin typeface="Times New Roman" pitchFamily="1" charset="0"/>
              </a:rPr>
              <a:t>Juan 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can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say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>
                <a:solidFill>
                  <a:schemeClr val="accent1"/>
                </a:solidFill>
                <a:latin typeface="Times New Roman" pitchFamily="1" charset="0"/>
              </a:rPr>
              <a:t>“Buenas noches”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instead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of “Hola”, he </a:t>
            </a:r>
            <a:r>
              <a:rPr lang="es-ES_tradnl" sz="2700" b="1" dirty="0" err="1" smtClean="0">
                <a:solidFill>
                  <a:schemeClr val="accent1"/>
                </a:solidFill>
                <a:latin typeface="Times New Roman" pitchFamily="1" charset="0"/>
              </a:rPr>
              <a:t>cannot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use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the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b="1" dirty="0" smtClean="0">
                <a:solidFill>
                  <a:schemeClr val="accent1"/>
                </a:solidFill>
                <a:latin typeface="Times New Roman" pitchFamily="1" charset="0"/>
              </a:rPr>
              <a:t>singular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>
                <a:solidFill>
                  <a:schemeClr val="accent1"/>
                </a:solidFill>
                <a:latin typeface="Times New Roman" pitchFamily="1" charset="0"/>
              </a:rPr>
              <a:t>“estás”.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s-ES_tradnl" sz="2700" dirty="0">
                <a:solidFill>
                  <a:schemeClr val="accent1"/>
                </a:solidFill>
                <a:latin typeface="Times New Roman" pitchFamily="1" charset="0"/>
              </a:rPr>
              <a:t>Juan 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is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asking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three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people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,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that’s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why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he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needs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to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use </a:t>
            </a:r>
            <a:r>
              <a:rPr lang="es-ES_tradnl" sz="2700" dirty="0" err="1" smtClean="0">
                <a:solidFill>
                  <a:schemeClr val="accent1"/>
                </a:solidFill>
                <a:latin typeface="Times New Roman" pitchFamily="1" charset="0"/>
              </a:rPr>
              <a:t>the</a:t>
            </a:r>
            <a:r>
              <a:rPr lang="es-ES_tradnl" sz="27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700" b="1" dirty="0">
                <a:solidFill>
                  <a:schemeClr val="accent1"/>
                </a:solidFill>
                <a:latin typeface="Times New Roman" pitchFamily="1" charset="0"/>
              </a:rPr>
              <a:t>plural</a:t>
            </a:r>
            <a:r>
              <a:rPr lang="es-ES_tradnl" sz="2700" dirty="0">
                <a:solidFill>
                  <a:schemeClr val="accent1"/>
                </a:solidFill>
                <a:latin typeface="Times New Roman" pitchFamily="1" charset="0"/>
              </a:rPr>
              <a:t> (“están”).</a:t>
            </a:r>
            <a:r>
              <a:rPr lang="es-ES_tradnl" sz="2700" dirty="0">
                <a:latin typeface="Times New Roman" pitchFamily="1" charset="0"/>
              </a:rPr>
              <a:t> </a:t>
            </a:r>
            <a:endParaRPr lang="en-US" sz="2700" dirty="0">
              <a:latin typeface="Times New Roman" pitchFamily="1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905000" y="2468563"/>
            <a:ext cx="3657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700" dirty="0">
              <a:latin typeface="Times New Roman" pitchFamily="1" charset="0"/>
            </a:endParaRPr>
          </a:p>
        </p:txBody>
      </p:sp>
      <p:pic>
        <p:nvPicPr>
          <p:cNvPr id="9224" name="Picture 8" descr="j00890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905000"/>
            <a:ext cx="1497013" cy="1497013"/>
          </a:xfrm>
          <a:prstGeom prst="rect">
            <a:avLst/>
          </a:prstGeom>
          <a:noFill/>
        </p:spPr>
      </p:pic>
      <p:pic>
        <p:nvPicPr>
          <p:cNvPr id="7" name="~PP3551.WAV">
            <a:hlinkClick r:id="" action="ppaction://media"/>
          </p:cNvPr>
          <p:cNvPicPr>
            <a:picLocks noRot="1" noChangeAspect="1"/>
          </p:cNvPicPr>
          <p:nvPr>
            <a:wavAudioFile r:embed="rId2" name="~PP3551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2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ES_tradnl" dirty="0">
                <a:latin typeface="Times New Roman" pitchFamily="1" charset="0"/>
              </a:rPr>
              <a:t>P</a:t>
            </a:r>
            <a:r>
              <a:rPr lang="es-ES_tradnl" dirty="0" smtClean="0">
                <a:latin typeface="Times New Roman" pitchFamily="1" charset="0"/>
              </a:rPr>
              <a:t>ráctica</a:t>
            </a:r>
            <a:r>
              <a:rPr lang="es-ES_tradnl" dirty="0">
                <a:latin typeface="Times New Roman" pitchFamily="1" charset="0"/>
              </a:rPr>
              <a:t>:</a:t>
            </a:r>
            <a:endParaRPr lang="en-US" dirty="0">
              <a:latin typeface="Times New Roman" pitchFamily="1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2800" dirty="0">
                <a:latin typeface="Arial"/>
              </a:rPr>
              <a:t>¿</a:t>
            </a:r>
            <a:r>
              <a:rPr lang="es-ES_tradnl" sz="2800" dirty="0" smtClean="0">
                <a:latin typeface="Times New Roman" pitchFamily="1" charset="0"/>
              </a:rPr>
              <a:t>Cuál opción sería más </a:t>
            </a:r>
            <a:r>
              <a:rPr lang="es-ES_tradnl" sz="2800" dirty="0">
                <a:latin typeface="Times New Roman" pitchFamily="1" charset="0"/>
              </a:rPr>
              <a:t>apropiada? </a:t>
            </a:r>
          </a:p>
          <a:p>
            <a:pPr>
              <a:buFontTx/>
              <a:buNone/>
            </a:pPr>
            <a:endParaRPr lang="es-ES_tradnl" sz="2800" dirty="0">
              <a:latin typeface="Times New Roman" pitchFamily="1" charset="0"/>
            </a:endParaRPr>
          </a:p>
          <a:p>
            <a:pPr>
              <a:buFontTx/>
              <a:buNone/>
            </a:pPr>
            <a:r>
              <a:rPr lang="es-ES_tradnl" sz="2800" dirty="0">
                <a:solidFill>
                  <a:schemeClr val="accent1"/>
                </a:solidFill>
                <a:latin typeface="Times New Roman" pitchFamily="1" charset="0"/>
              </a:rPr>
              <a:t>Jennifer </a:t>
            </a:r>
            <a:r>
              <a:rPr lang="es-ES_tradnl" sz="2800" dirty="0" err="1" smtClean="0">
                <a:solidFill>
                  <a:schemeClr val="accent1"/>
                </a:solidFill>
                <a:latin typeface="Times New Roman" pitchFamily="1" charset="0"/>
              </a:rPr>
              <a:t>goes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800" dirty="0" err="1" smtClean="0">
                <a:solidFill>
                  <a:schemeClr val="accent1"/>
                </a:solidFill>
                <a:latin typeface="Times New Roman" pitchFamily="1" charset="0"/>
              </a:rPr>
              <a:t>to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800" dirty="0" err="1" smtClean="0">
                <a:solidFill>
                  <a:schemeClr val="accent1"/>
                </a:solidFill>
                <a:latin typeface="Times New Roman" pitchFamily="1" charset="0"/>
              </a:rPr>
              <a:t>the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800" dirty="0" err="1" smtClean="0">
                <a:solidFill>
                  <a:schemeClr val="accent1"/>
                </a:solidFill>
                <a:latin typeface="Times New Roman" pitchFamily="1" charset="0"/>
              </a:rPr>
              <a:t>market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 (mercado) </a:t>
            </a:r>
            <a:r>
              <a:rPr lang="es-ES_tradnl" sz="2800" dirty="0" err="1" smtClean="0">
                <a:solidFill>
                  <a:schemeClr val="accent1"/>
                </a:solidFill>
                <a:latin typeface="Times New Roman" pitchFamily="1" charset="0"/>
              </a:rPr>
              <a:t>very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800" dirty="0" err="1" smtClean="0">
                <a:solidFill>
                  <a:schemeClr val="accent1"/>
                </a:solidFill>
                <a:latin typeface="Times New Roman" pitchFamily="1" charset="0"/>
              </a:rPr>
              <a:t>early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.  </a:t>
            </a:r>
            <a:r>
              <a:rPr lang="es-ES_tradnl" sz="2800" dirty="0" err="1" smtClean="0">
                <a:solidFill>
                  <a:schemeClr val="accent1"/>
                </a:solidFill>
                <a:latin typeface="Times New Roman" pitchFamily="1" charset="0"/>
              </a:rPr>
              <a:t>There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, </a:t>
            </a:r>
            <a:r>
              <a:rPr lang="es-ES_tradnl" sz="2800" dirty="0" err="1" smtClean="0">
                <a:solidFill>
                  <a:schemeClr val="accent1"/>
                </a:solidFill>
                <a:latin typeface="Times New Roman" pitchFamily="1" charset="0"/>
              </a:rPr>
              <a:t>she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800" dirty="0" err="1" smtClean="0">
                <a:solidFill>
                  <a:schemeClr val="accent1"/>
                </a:solidFill>
                <a:latin typeface="Times New Roman" pitchFamily="1" charset="0"/>
              </a:rPr>
              <a:t>meets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800" dirty="0" err="1" smtClean="0">
                <a:solidFill>
                  <a:schemeClr val="accent1"/>
                </a:solidFill>
                <a:latin typeface="Times New Roman" pitchFamily="1" charset="0"/>
              </a:rPr>
              <a:t>with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r>
              <a:rPr lang="es-ES_tradnl" sz="2800" dirty="0">
                <a:solidFill>
                  <a:schemeClr val="accent1"/>
                </a:solidFill>
                <a:latin typeface="Times New Roman" pitchFamily="1" charset="0"/>
              </a:rPr>
              <a:t>Señora López, la 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abuela (</a:t>
            </a:r>
            <a:r>
              <a:rPr lang="es-ES_tradnl" sz="2800" dirty="0" err="1" smtClean="0">
                <a:solidFill>
                  <a:schemeClr val="accent1"/>
                </a:solidFill>
                <a:latin typeface="Times New Roman" pitchFamily="1" charset="0"/>
              </a:rPr>
              <a:t>grandma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) </a:t>
            </a:r>
            <a:r>
              <a:rPr lang="es-ES_tradnl" sz="2800" dirty="0">
                <a:solidFill>
                  <a:schemeClr val="accent1"/>
                </a:solidFill>
                <a:latin typeface="Times New Roman" pitchFamily="1" charset="0"/>
              </a:rPr>
              <a:t>de </a:t>
            </a:r>
            <a:r>
              <a:rPr lang="es-ES_tradnl" sz="2800" dirty="0" smtClean="0">
                <a:solidFill>
                  <a:schemeClr val="accent1"/>
                </a:solidFill>
                <a:latin typeface="Times New Roman" pitchFamily="1" charset="0"/>
              </a:rPr>
              <a:t>su </a:t>
            </a:r>
            <a:r>
              <a:rPr lang="es-ES_tradnl" sz="2800" dirty="0">
                <a:solidFill>
                  <a:schemeClr val="accent1"/>
                </a:solidFill>
                <a:latin typeface="Times New Roman" pitchFamily="1" charset="0"/>
              </a:rPr>
              <a:t>amiga.  Ella debe decir: </a:t>
            </a:r>
          </a:p>
          <a:p>
            <a:pPr lvl="2">
              <a:buNone/>
            </a:pPr>
            <a:endParaRPr lang="es-ES_tradnl" sz="2000" dirty="0">
              <a:latin typeface="Times New Roman" pitchFamily="1" charset="0"/>
            </a:endParaRPr>
          </a:p>
          <a:p>
            <a:pPr lvl="2"/>
            <a:r>
              <a:rPr lang="es-ES_tradnl" sz="2200" dirty="0">
                <a:latin typeface="Times New Roman" pitchFamily="1" charset="0"/>
              </a:rPr>
              <a:t>Buenas tardes, Señora López.  ¿Qué pasa?</a:t>
            </a:r>
          </a:p>
          <a:p>
            <a:pPr lvl="2"/>
            <a:r>
              <a:rPr lang="es-ES_tradnl" sz="2200" dirty="0">
                <a:latin typeface="Times New Roman" pitchFamily="1" charset="0"/>
              </a:rPr>
              <a:t>Buenos días, Señora López.  ¿Cómo estás?	 </a:t>
            </a:r>
          </a:p>
          <a:p>
            <a:pPr lvl="2"/>
            <a:r>
              <a:rPr lang="es-ES_tradnl" sz="2200" dirty="0">
                <a:latin typeface="Times New Roman" pitchFamily="1" charset="0"/>
              </a:rPr>
              <a:t>Buenos días, Señora López.  ¿Cómo está?</a:t>
            </a:r>
            <a:r>
              <a:rPr lang="es-ES_tradnl" sz="2000" dirty="0">
                <a:latin typeface="Times New Roman" pitchFamily="1" charset="0"/>
              </a:rPr>
              <a:t>  </a:t>
            </a:r>
          </a:p>
        </p:txBody>
      </p:sp>
      <p:pic>
        <p:nvPicPr>
          <p:cNvPr id="8196" name="Picture 4" descr="j03587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973138" cy="973138"/>
          </a:xfrm>
          <a:prstGeom prst="rect">
            <a:avLst/>
          </a:prstGeom>
          <a:noFill/>
        </p:spPr>
      </p:pic>
      <p:pic>
        <p:nvPicPr>
          <p:cNvPr id="5" name="~PP1429.WAV">
            <a:hlinkClick r:id="" action="ppaction://media"/>
          </p:cNvPr>
          <p:cNvPicPr>
            <a:picLocks noRot="1" noChangeAspect="1"/>
          </p:cNvPicPr>
          <p:nvPr>
            <a:wavAudioFile r:embed="rId1" name="~PP1429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s-ES_tradnl">
                <a:latin typeface="Times New Roman" pitchFamily="1" charset="0"/>
              </a:rPr>
              <a:t>La respuesta: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2200">
                <a:latin typeface="Times New Roman" pitchFamily="1" charset="0"/>
              </a:rPr>
              <a:t>Jennifer viene al mercado muy temprano.  Aquí, se encuentra con Señora López, la abuela de una amiga.  Ella debe decir: </a:t>
            </a:r>
          </a:p>
          <a:p>
            <a:pPr lvl="2">
              <a:lnSpc>
                <a:spcPct val="90000"/>
              </a:lnSpc>
            </a:pPr>
            <a:r>
              <a:rPr lang="es-ES_tradnl" sz="2200">
                <a:latin typeface="Times New Roman" pitchFamily="1" charset="0"/>
              </a:rPr>
              <a:t>Buenas tardes, Señora López.  ¿Qué pasa?</a:t>
            </a:r>
          </a:p>
          <a:p>
            <a:pPr lvl="2">
              <a:lnSpc>
                <a:spcPct val="90000"/>
              </a:lnSpc>
            </a:pPr>
            <a:r>
              <a:rPr lang="es-ES_tradnl" sz="2200">
                <a:latin typeface="Times New Roman" pitchFamily="1" charset="0"/>
              </a:rPr>
              <a:t>Buenos días, Señora López.  ¿Cómo estás?	 </a:t>
            </a:r>
          </a:p>
          <a:p>
            <a:pPr lvl="2">
              <a:lnSpc>
                <a:spcPct val="90000"/>
              </a:lnSpc>
            </a:pPr>
            <a:r>
              <a:rPr lang="es-ES_tradnl" sz="2200">
                <a:latin typeface="Times New Roman" pitchFamily="1" charset="0"/>
              </a:rPr>
              <a:t>Buenos días, Señora López.  ¿Cómo está?</a:t>
            </a:r>
            <a:r>
              <a:rPr lang="es-ES_tradnl" sz="2000">
                <a:latin typeface="Times New Roman" pitchFamily="1" charset="0"/>
              </a:rPr>
              <a:t>  </a:t>
            </a:r>
            <a:endParaRPr lang="es-ES_tradnl" sz="1800">
              <a:latin typeface="Times New Roman" pitchFamily="1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43000" y="3683000"/>
            <a:ext cx="6705600" cy="30226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dirty="0" smtClean="0">
                <a:solidFill>
                  <a:schemeClr val="accent1"/>
                </a:solidFill>
                <a:latin typeface="Times New Roman" pitchFamily="1" charset="0"/>
              </a:rPr>
              <a:t>Si </a:t>
            </a:r>
            <a:r>
              <a:rPr lang="es-ES_tradnl" dirty="0">
                <a:solidFill>
                  <a:schemeClr val="accent1"/>
                </a:solidFill>
                <a:latin typeface="Times New Roman" pitchFamily="1" charset="0"/>
              </a:rPr>
              <a:t>no </a:t>
            </a:r>
            <a:r>
              <a:rPr lang="es-ES_tradnl" dirty="0" smtClean="0">
                <a:solidFill>
                  <a:schemeClr val="accent1"/>
                </a:solidFill>
                <a:latin typeface="Times New Roman" pitchFamily="1" charset="0"/>
              </a:rPr>
              <a:t>conoce </a:t>
            </a:r>
            <a:r>
              <a:rPr lang="es-ES_tradnl" dirty="0">
                <a:solidFill>
                  <a:schemeClr val="accent1"/>
                </a:solidFill>
                <a:latin typeface="Times New Roman" pitchFamily="1" charset="0"/>
              </a:rPr>
              <a:t>muy bien a la señora, </a:t>
            </a:r>
            <a:r>
              <a:rPr lang="es-ES_tradnl" b="1" dirty="0">
                <a:solidFill>
                  <a:schemeClr val="accent1"/>
                </a:solidFill>
                <a:latin typeface="Times New Roman" pitchFamily="1" charset="0"/>
              </a:rPr>
              <a:t>el tercer </a:t>
            </a:r>
            <a:r>
              <a:rPr lang="es-ES_tradnl" dirty="0">
                <a:solidFill>
                  <a:schemeClr val="accent1"/>
                </a:solidFill>
                <a:latin typeface="Times New Roman" pitchFamily="1" charset="0"/>
              </a:rPr>
              <a:t>saludo es preferible.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s-ES_tradnl" dirty="0">
              <a:solidFill>
                <a:schemeClr val="accent1"/>
              </a:solidFill>
              <a:latin typeface="Times New Roman" pitchFamily="1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dirty="0">
                <a:solidFill>
                  <a:schemeClr val="accent1"/>
                </a:solidFill>
                <a:latin typeface="Times New Roman" pitchFamily="1" charset="0"/>
              </a:rPr>
              <a:t> - Es muy temprano, y por eso, debe decir “</a:t>
            </a:r>
            <a:r>
              <a:rPr lang="es-ES_tradnl" dirty="0" smtClean="0">
                <a:solidFill>
                  <a:schemeClr val="accent1"/>
                </a:solidFill>
                <a:latin typeface="Times New Roman" pitchFamily="1" charset="0"/>
              </a:rPr>
              <a:t>Buenos </a:t>
            </a:r>
            <a:r>
              <a:rPr lang="es-ES_tradnl" dirty="0">
                <a:solidFill>
                  <a:schemeClr val="accent1"/>
                </a:solidFill>
                <a:latin typeface="Times New Roman" pitchFamily="1" charset="0"/>
              </a:rPr>
              <a:t>días” en vez de “Buenas tardes”.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dirty="0">
                <a:solidFill>
                  <a:schemeClr val="accent1"/>
                </a:solidFill>
                <a:latin typeface="Times New Roman" pitchFamily="1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dirty="0">
                <a:solidFill>
                  <a:schemeClr val="accent1"/>
                </a:solidFill>
                <a:latin typeface="Times New Roman" pitchFamily="1" charset="0"/>
              </a:rPr>
              <a:t>- Para </a:t>
            </a:r>
            <a:r>
              <a:rPr lang="es-ES_tradnl" dirty="0" smtClean="0">
                <a:solidFill>
                  <a:schemeClr val="accent1"/>
                </a:solidFill>
                <a:latin typeface="Times New Roman" pitchFamily="1" charset="0"/>
              </a:rPr>
              <a:t>mostrar </a:t>
            </a:r>
            <a:r>
              <a:rPr lang="es-ES_tradnl" dirty="0">
                <a:solidFill>
                  <a:schemeClr val="accent1"/>
                </a:solidFill>
                <a:latin typeface="Times New Roman" pitchFamily="1" charset="0"/>
              </a:rPr>
              <a:t>respeto, debe decir “¿Cómo está?” en vez de “¿Cómo estás?”</a:t>
            </a:r>
            <a:r>
              <a:rPr lang="es-ES_tradnl" sz="2200" dirty="0">
                <a:solidFill>
                  <a:schemeClr val="accent1"/>
                </a:solidFill>
                <a:latin typeface="Times New Roman" pitchFamily="1" charset="0"/>
              </a:rPr>
              <a:t> </a:t>
            </a:r>
            <a:endParaRPr lang="es-ES_tradnl" sz="2200" dirty="0">
              <a:latin typeface="Times New Roman" pitchFamily="1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28800" y="2895600"/>
            <a:ext cx="510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200">
                <a:solidFill>
                  <a:schemeClr val="accent1"/>
                </a:solidFill>
                <a:latin typeface="Times New Roman" pitchFamily="1" charset="0"/>
              </a:rPr>
              <a:t>Buenos días, Señora López.  ¿Cómo está?</a:t>
            </a:r>
            <a:endParaRPr lang="en-US" sz="2800">
              <a:latin typeface="Times New Roman" pitchFamily="1" charset="0"/>
            </a:endParaRPr>
          </a:p>
        </p:txBody>
      </p:sp>
      <p:pic>
        <p:nvPicPr>
          <p:cNvPr id="19462" name="Picture 6" descr="j01571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286000"/>
            <a:ext cx="1143000" cy="1143000"/>
          </a:xfrm>
          <a:prstGeom prst="rect">
            <a:avLst/>
          </a:prstGeom>
          <a:noFill/>
        </p:spPr>
      </p:pic>
      <p:pic>
        <p:nvPicPr>
          <p:cNvPr id="7" name="~PP1584.WAV">
            <a:hlinkClick r:id="" action="ppaction://media"/>
          </p:cNvPr>
          <p:cNvPicPr>
            <a:picLocks noRot="1" noChangeAspect="1"/>
          </p:cNvPicPr>
          <p:nvPr>
            <a:wavAudioFile r:embed="rId2" name="~PP1584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460" grpId="0" animBg="1"/>
      <p:bldP spid="19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Times New Roman" pitchFamily="1" charset="0"/>
              </a:rPr>
              <a:t>Respondiendo </a:t>
            </a:r>
            <a:r>
              <a:rPr lang="es-ES_tradnl" dirty="0">
                <a:latin typeface="Times New Roman" pitchFamily="1" charset="0"/>
              </a:rPr>
              <a:t>a la pregunta </a:t>
            </a:r>
            <a:r>
              <a:rPr lang="es-ES_tradnl" dirty="0" smtClean="0">
                <a:latin typeface="Arial"/>
              </a:rPr>
              <a:t>“</a:t>
            </a:r>
            <a:r>
              <a:rPr lang="es-ES_tradnl" dirty="0" smtClean="0">
                <a:latin typeface="Times New Roman" pitchFamily="1" charset="0"/>
              </a:rPr>
              <a:t>¿Cómo estás</a:t>
            </a:r>
            <a:r>
              <a:rPr lang="es-ES_tradnl" dirty="0">
                <a:latin typeface="Times New Roman" pitchFamily="1" charset="0"/>
              </a:rPr>
              <a:t>?</a:t>
            </a:r>
            <a:r>
              <a:rPr lang="es-ES_tradnl" dirty="0">
                <a:latin typeface="Arial"/>
              </a:rPr>
              <a:t>”</a:t>
            </a:r>
            <a:r>
              <a:rPr lang="es-ES_tradnl" dirty="0">
                <a:latin typeface="Times New Roman" pitchFamily="1" charset="0"/>
              </a:rPr>
              <a:t/>
            </a:r>
            <a:br>
              <a:rPr lang="es-ES_tradnl" dirty="0">
                <a:latin typeface="Times New Roman" pitchFamily="1" charset="0"/>
              </a:rPr>
            </a:br>
            <a:endParaRPr lang="en-US" dirty="0">
              <a:latin typeface="Times New Roman" pitchFamily="1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dirty="0">
                <a:latin typeface="Times New Roman" pitchFamily="1" charset="0"/>
              </a:rPr>
              <a:t>Algunas respuestas posibles:</a:t>
            </a:r>
          </a:p>
          <a:p>
            <a:pPr lvl="1">
              <a:lnSpc>
                <a:spcPct val="90000"/>
              </a:lnSpc>
            </a:pPr>
            <a:endParaRPr lang="es-ES_tradnl" dirty="0">
              <a:latin typeface="Times New Roman" pitchFamily="1" charset="0"/>
            </a:endParaRPr>
          </a:p>
          <a:p>
            <a:pPr lvl="1">
              <a:lnSpc>
                <a:spcPct val="90000"/>
              </a:lnSpc>
            </a:pP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Estoy bien. </a:t>
            </a:r>
          </a:p>
          <a:p>
            <a:pPr lvl="1">
              <a:lnSpc>
                <a:spcPct val="90000"/>
              </a:lnSpc>
              <a:buNone/>
            </a:pPr>
            <a:endParaRPr lang="es-ES_tradnl" dirty="0">
              <a:solidFill>
                <a:schemeClr val="accent1">
                  <a:lumMod val="75000"/>
                </a:schemeClr>
              </a:solidFill>
              <a:latin typeface="Times New Roman" pitchFamily="1" charset="0"/>
            </a:endParaRPr>
          </a:p>
          <a:p>
            <a:pPr lvl="1">
              <a:lnSpc>
                <a:spcPct val="90000"/>
              </a:lnSpc>
            </a:pP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Times New Roman" pitchFamily="1" charset="0"/>
              </a:rPr>
              <a:t>Bien.  </a:t>
            </a:r>
          </a:p>
          <a:p>
            <a:pPr lvl="2">
              <a:lnSpc>
                <a:spcPct val="90000"/>
              </a:lnSpc>
            </a:pPr>
            <a:r>
              <a:rPr lang="es-ES_tradnl" sz="2800" dirty="0">
                <a:latin typeface="Times New Roman" pitchFamily="1" charset="0"/>
              </a:rPr>
              <a:t>Esto es una manera abreviada de decir, “Estoy bien”.  </a:t>
            </a:r>
          </a:p>
          <a:p>
            <a:pPr lvl="2">
              <a:lnSpc>
                <a:spcPct val="90000"/>
              </a:lnSpc>
            </a:pPr>
            <a:r>
              <a:rPr lang="es-ES_tradnl" sz="2800" dirty="0" smtClean="0">
                <a:latin typeface="Times New Roman" pitchFamily="1" charset="0"/>
              </a:rPr>
              <a:t>In </a:t>
            </a:r>
            <a:r>
              <a:rPr lang="es-ES_tradnl" sz="2800" dirty="0" err="1" smtClean="0">
                <a:latin typeface="Times New Roman" pitchFamily="1" charset="0"/>
              </a:rPr>
              <a:t>this</a:t>
            </a:r>
            <a:r>
              <a:rPr lang="es-ES_tradnl" sz="2800" dirty="0" smtClean="0">
                <a:latin typeface="Times New Roman" pitchFamily="1" charset="0"/>
              </a:rPr>
              <a:t> case, </a:t>
            </a:r>
            <a:r>
              <a:rPr lang="es-ES_tradnl" sz="2800" dirty="0" err="1" smtClean="0">
                <a:latin typeface="Times New Roman" pitchFamily="1" charset="0"/>
              </a:rPr>
              <a:t>it’s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not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necessary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to</a:t>
            </a:r>
            <a:r>
              <a:rPr lang="es-ES_tradnl" sz="2800" dirty="0" smtClean="0">
                <a:latin typeface="Times New Roman" pitchFamily="1" charset="0"/>
              </a:rPr>
              <a:t> use </a:t>
            </a:r>
            <a:r>
              <a:rPr lang="es-ES_tradnl" sz="2800" dirty="0" err="1" smtClean="0">
                <a:latin typeface="Times New Roman" pitchFamily="1" charset="0"/>
              </a:rPr>
              <a:t>the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verb</a:t>
            </a:r>
            <a:r>
              <a:rPr lang="es-ES_tradnl" sz="2800" dirty="0" smtClean="0">
                <a:latin typeface="Times New Roman" pitchFamily="1" charset="0"/>
              </a:rPr>
              <a:t> in </a:t>
            </a:r>
            <a:r>
              <a:rPr lang="es-ES_tradnl" sz="2800" dirty="0" err="1" smtClean="0">
                <a:latin typeface="Times New Roman" pitchFamily="1" charset="0"/>
              </a:rPr>
              <a:t>the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conversation</a:t>
            </a:r>
            <a:r>
              <a:rPr lang="es-ES_tradnl" sz="2800" dirty="0" smtClean="0">
                <a:latin typeface="Times New Roman" pitchFamily="1" charset="0"/>
              </a:rPr>
              <a:t>, </a:t>
            </a:r>
            <a:r>
              <a:rPr lang="es-ES_tradnl" sz="2800" dirty="0" err="1" smtClean="0">
                <a:latin typeface="Times New Roman" pitchFamily="1" charset="0"/>
              </a:rPr>
              <a:t>since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it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is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provided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by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the</a:t>
            </a:r>
            <a:r>
              <a:rPr lang="es-ES_tradnl" sz="2800" dirty="0" smtClean="0">
                <a:latin typeface="Times New Roman" pitchFamily="1" charset="0"/>
              </a:rPr>
              <a:t> </a:t>
            </a:r>
            <a:r>
              <a:rPr lang="es-ES_tradnl" sz="2800" dirty="0" err="1" smtClean="0">
                <a:latin typeface="Times New Roman" pitchFamily="1" charset="0"/>
              </a:rPr>
              <a:t>context</a:t>
            </a:r>
            <a:r>
              <a:rPr lang="es-ES_tradnl" sz="2800" dirty="0" smtClean="0">
                <a:latin typeface="Times New Roman" pitchFamily="1" charset="0"/>
              </a:rPr>
              <a:t>.</a:t>
            </a:r>
            <a:endParaRPr lang="es-ES_tradnl" dirty="0">
              <a:latin typeface="Times New Roman" pitchFamily="1" charset="0"/>
            </a:endParaRPr>
          </a:p>
        </p:txBody>
      </p:sp>
      <p:pic>
        <p:nvPicPr>
          <p:cNvPr id="21508" name="Picture 4" descr="j04244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895600"/>
            <a:ext cx="896938" cy="896938"/>
          </a:xfrm>
          <a:prstGeom prst="rect">
            <a:avLst/>
          </a:prstGeom>
          <a:noFill/>
        </p:spPr>
      </p:pic>
      <p:pic>
        <p:nvPicPr>
          <p:cNvPr id="5" name="~PP1696.WAV">
            <a:hlinkClick r:id="" action="ppaction://media"/>
          </p:cNvPr>
          <p:cNvPicPr>
            <a:picLocks noRot="1" noChangeAspect="1"/>
          </p:cNvPicPr>
          <p:nvPr>
            <a:wavAudioFile r:embed="rId2" name="~PP1696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506" grpId="0"/>
      <p:bldP spid="2150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5|13.6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5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1|6.4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2|5.7|7.1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2|9.6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336699"/>
      </a:dk1>
      <a:lt1>
        <a:srgbClr val="AE0B07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940805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798</Words>
  <Application>Microsoft Office PowerPoint</Application>
  <PresentationFormat>On-screen Show (4:3)</PresentationFormat>
  <Paragraphs>107</Paragraphs>
  <Slides>12</Slides>
  <Notes>12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Saludos (Greetings) ¿Cómo saludar a alguien? (how to greet someone?) </vt:lpstr>
      <vt:lpstr>Hay varias maneras en que se puede saludar a alguien en español.  </vt:lpstr>
      <vt:lpstr>Algunos saludos corresponden al tiempo del día.</vt:lpstr>
      <vt:lpstr>Para preguntarle a alguien cómo está:  </vt:lpstr>
      <vt:lpstr>Práctica:</vt:lpstr>
      <vt:lpstr>La respuesta:</vt:lpstr>
      <vt:lpstr>Práctica:</vt:lpstr>
      <vt:lpstr>La respuesta:</vt:lpstr>
      <vt:lpstr>Respondiendo a la pregunta “¿Cómo estás?” </vt:lpstr>
      <vt:lpstr>Respondiendo a la pregunta “¿Cómo estás?” </vt:lpstr>
      <vt:lpstr>Respondiendo a la pregunta “¿Cómo estás?” </vt:lpstr>
      <vt:lpstr>Para responder con la misma pregunta:</vt:lpstr>
    </vt:vector>
  </TitlesOfParts>
  <Company>Central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saludarle a alguien</dc:title>
  <dc:creator>Central Technology</dc:creator>
  <cp:lastModifiedBy>Hugo E. García</cp:lastModifiedBy>
  <cp:revision>25</cp:revision>
  <dcterms:created xsi:type="dcterms:W3CDTF">2008-02-05T18:30:08Z</dcterms:created>
  <dcterms:modified xsi:type="dcterms:W3CDTF">2011-11-01T21:43:32Z</dcterms:modified>
</cp:coreProperties>
</file>